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7" r:id="rId4"/>
    <p:sldId id="264" r:id="rId5"/>
    <p:sldId id="266" r:id="rId6"/>
    <p:sldId id="263" r:id="rId7"/>
    <p:sldId id="265" r:id="rId8"/>
    <p:sldId id="259" r:id="rId9"/>
    <p:sldId id="261" r:id="rId10"/>
    <p:sldId id="260" r:id="rId11"/>
    <p:sldId id="267" r:id="rId12"/>
  </p:sldIdLst>
  <p:sldSz cx="6858000" cy="9144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856" autoAdjust="0"/>
  </p:normalViewPr>
  <p:slideViewPr>
    <p:cSldViewPr>
      <p:cViewPr varScale="1">
        <p:scale>
          <a:sx n="60" d="100"/>
          <a:sy n="60" d="100"/>
        </p:scale>
        <p:origin x="-2045" y="-86"/>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EB9374-C900-4335-B059-43AE188FC805}" type="datetimeFigureOut">
              <a:rPr lang="en-US" smtClean="0"/>
              <a:pPr/>
              <a:t>7/17/2010</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0F58E1-D741-45FB-A59D-2FBBB894DD5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sym typeface="Wingdings" pitchFamily="2" charset="2"/>
            </a:endParaRPr>
          </a:p>
        </p:txBody>
      </p:sp>
      <p:sp>
        <p:nvSpPr>
          <p:cNvPr id="4" name="Slide Number Placeholder 3"/>
          <p:cNvSpPr>
            <a:spLocks noGrp="1"/>
          </p:cNvSpPr>
          <p:nvPr>
            <p:ph type="sldNum" sz="quarter" idx="10"/>
          </p:nvPr>
        </p:nvSpPr>
        <p:spPr/>
        <p:txBody>
          <a:bodyPr/>
          <a:lstStyle/>
          <a:p>
            <a:fld id="{5C0F58E1-D741-45FB-A59D-2FBBB894DD50}"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0F70804-F479-4A61-A6B8-43260FA46CC4}" type="datetimeFigureOut">
              <a:rPr lang="en-US"/>
              <a:pPr>
                <a:defRPr/>
              </a:pPr>
              <a:t>7/17/2010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84406C-EB0F-4030-9B32-92128B378A5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7BBCA4-2FB5-46D6-9F8B-8989810CABD9}" type="datetimeFigureOut">
              <a:rPr lang="en-US"/>
              <a:pPr>
                <a:defRPr/>
              </a:pPr>
              <a:t>7/17/2010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C6FA09B-0AE7-429E-84A2-FFA6BA753D4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BF58E29-D970-40BE-AE7F-51BF0F12248F}" type="datetimeFigureOut">
              <a:rPr lang="en-US"/>
              <a:pPr>
                <a:defRPr/>
              </a:pPr>
              <a:t>7/17/2010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CF45BA-C1D6-49DA-99FE-05C034ED834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B856D4-7767-4D04-91F5-3A2397CC2900}" type="datetimeFigureOut">
              <a:rPr lang="en-US"/>
              <a:pPr>
                <a:defRPr/>
              </a:pPr>
              <a:t>7/17/2010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69197A-831B-4D98-BD0D-C1246631D1E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E9540D7-6AB4-43F3-8F4A-39E5B5F15EBE}" type="datetimeFigureOut">
              <a:rPr lang="en-US"/>
              <a:pPr>
                <a:defRPr/>
              </a:pPr>
              <a:t>7/17/2010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C3E1A6E-ACC4-4FBC-8B0B-348C101C2B5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0B7B36A-33B3-4AFC-9E20-B9C056A07C2A}" type="datetimeFigureOut">
              <a:rPr lang="en-US"/>
              <a:pPr>
                <a:defRPr/>
              </a:pPr>
              <a:t>7/17/2010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733F429-4269-460F-A82E-F7F3AACC3B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F5B325B-1693-41CB-BF51-4A6721B8DD12}" type="datetimeFigureOut">
              <a:rPr lang="en-US"/>
              <a:pPr>
                <a:defRPr/>
              </a:pPr>
              <a:t>7/17/2010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BD23589-A497-4189-B05A-ED628F43425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EFB517A-A461-436B-A29F-592157FBB6E7}" type="datetimeFigureOut">
              <a:rPr lang="en-US"/>
              <a:pPr>
                <a:defRPr/>
              </a:pPr>
              <a:t>7/17/2010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9409DBF-1DCD-4114-B4D3-4BD4A0E02F1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A31089A-2B81-4F88-8F6E-F612BD6BDCE2}" type="datetimeFigureOut">
              <a:rPr lang="en-US"/>
              <a:pPr>
                <a:defRPr/>
              </a:pPr>
              <a:t>7/17/2010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A048E56-C89C-4E29-AE3E-84C2719716F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4E5E4C8-4AF0-44DF-8C0D-DD6AB24D719E}" type="datetimeFigureOut">
              <a:rPr lang="en-US"/>
              <a:pPr>
                <a:defRPr/>
              </a:pPr>
              <a:t>7/17/2010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0516460-CA7C-45A6-871D-1F773EFCD5A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227068A-36AA-4E2A-BCA8-F733C4BEE88D}" type="datetimeFigureOut">
              <a:rPr lang="en-US"/>
              <a:pPr>
                <a:defRPr/>
              </a:pPr>
              <a:t>7/17/2010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7F788F8-C7F0-4E00-82FF-B0220E28AEC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58000" r="-58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C16D031C-3609-4C82-962C-B122D9C92F1E}" type="datetimeFigureOut">
              <a:rPr lang="en-US"/>
              <a:pPr>
                <a:defRPr/>
              </a:pPr>
              <a:t>7/17/2010</a:t>
            </a:fld>
            <a:endParaRPr lang="en-US"/>
          </a:p>
        </p:txBody>
      </p:sp>
      <p:sp>
        <p:nvSpPr>
          <p:cNvPr id="5" name="Footer Placehold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89533764-2FD4-4840-AC5B-A19450A2473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n.wikipedia.org/wiki/Flavonoids" TargetMode="External"/><Relationship Id="rId3" Type="http://schemas.openxmlformats.org/officeDocument/2006/relationships/hyperlink" Target="http://en.wikipedia.org/wiki/Antioxidant" TargetMode="External"/><Relationship Id="rId7" Type="http://schemas.openxmlformats.org/officeDocument/2006/relationships/hyperlink" Target="http://www.wisegeek.com/what-are-flavonoids.htm" TargetMode="External"/><Relationship Id="rId2" Type="http://schemas.openxmlformats.org/officeDocument/2006/relationships/hyperlink" Target="http://en.wikipedia.org/wiki/Citric_acid" TargetMode="External"/><Relationship Id="rId1" Type="http://schemas.openxmlformats.org/officeDocument/2006/relationships/slideLayout" Target="../slideLayouts/slideLayout2.xml"/><Relationship Id="rId6" Type="http://schemas.openxmlformats.org/officeDocument/2006/relationships/hyperlink" Target="http://en.wikipedia.org/wiki/Polyphenol_antioxidant" TargetMode="External"/><Relationship Id="rId5" Type="http://schemas.openxmlformats.org/officeDocument/2006/relationships/hyperlink" Target="http://en.wikipedia.org/wiki/Radical_(chemistry)" TargetMode="External"/><Relationship Id="rId10" Type="http://schemas.openxmlformats.org/officeDocument/2006/relationships/hyperlink" Target="http://www.rps.psu.edu/probing/antioxidants.html" TargetMode="External"/><Relationship Id="rId4" Type="http://schemas.openxmlformats.org/officeDocument/2006/relationships/hyperlink" Target="http://www.wisegeek.com/what-is-oxidation.htm" TargetMode="External"/><Relationship Id="rId9" Type="http://schemas.openxmlformats.org/officeDocument/2006/relationships/hyperlink" Target="http://www.medicinalfoodnews.com/vol01/issue5/anti"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slowfoodusa.org/images/ark_products/ark-prod-meyer_lemon.jpg" TargetMode="External"/><Relationship Id="rId7" Type="http://schemas.openxmlformats.org/officeDocument/2006/relationships/hyperlink" Target="http://www.pacifichealth.info/images/cranberries.jpg" TargetMode="External"/><Relationship Id="rId2" Type="http://schemas.openxmlformats.org/officeDocument/2006/relationships/hyperlink" Target="http://www.solarnavigator.net/solar_cola/cola_images/Oranges_Ambersweet.jpg" TargetMode="External"/><Relationship Id="rId1" Type="http://schemas.openxmlformats.org/officeDocument/2006/relationships/slideLayout" Target="../slideLayouts/slideLayout2.xml"/><Relationship Id="rId6" Type="http://schemas.openxmlformats.org/officeDocument/2006/relationships/hyperlink" Target="http://www.stargazerperennials.com/images/blueberries.jpg" TargetMode="External"/><Relationship Id="rId5" Type="http://schemas.openxmlformats.org/officeDocument/2006/relationships/hyperlink" Target="http://upload.wikimedia.org/wikipedia/commons/d/d8/Grapefruit_Schnitt_2008-3-3.JPG" TargetMode="External"/><Relationship Id="rId4" Type="http://schemas.openxmlformats.org/officeDocument/2006/relationships/hyperlink" Target="http://malkup.com/slike/Blackberry.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6858000" cy="1862048"/>
          </a:xfrm>
          <a:prstGeom prst="rect">
            <a:avLst/>
          </a:prstGeom>
          <a:noFill/>
        </p:spPr>
        <p:txBody>
          <a:bodyPr>
            <a:spAutoFit/>
          </a:bodyPr>
          <a:lstStyle/>
          <a:p>
            <a:pPr algn="ctr" fontAlgn="auto">
              <a:spcBef>
                <a:spcPts val="0"/>
              </a:spcBef>
              <a:spcAft>
                <a:spcPts val="0"/>
              </a:spcAft>
              <a:defRPr/>
            </a:pPr>
            <a:r>
              <a:rPr lang="en-US" sz="115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cs typeface="+mn-cs"/>
              </a:rPr>
              <a:t>Oxidation</a:t>
            </a:r>
          </a:p>
        </p:txBody>
      </p:sp>
      <p:sp>
        <p:nvSpPr>
          <p:cNvPr id="13314" name="Rectangle 5"/>
          <p:cNvSpPr>
            <a:spLocks noChangeArrowheads="1"/>
          </p:cNvSpPr>
          <p:nvPr/>
        </p:nvSpPr>
        <p:spPr bwMode="auto">
          <a:xfrm>
            <a:off x="0" y="1619250"/>
            <a:ext cx="6858000" cy="6924973"/>
          </a:xfrm>
          <a:prstGeom prst="rect">
            <a:avLst/>
          </a:prstGeom>
          <a:noFill/>
          <a:ln w="9525">
            <a:noFill/>
            <a:miter lim="800000"/>
            <a:headEnd/>
            <a:tailEnd/>
          </a:ln>
        </p:spPr>
        <p:txBody>
          <a:bodyPr>
            <a:spAutoFit/>
          </a:bodyPr>
          <a:lstStyle/>
          <a:p>
            <a:pPr algn="ctr"/>
            <a:r>
              <a:rPr lang="en-US" sz="1600" b="1" dirty="0">
                <a:solidFill>
                  <a:schemeClr val="bg1"/>
                </a:solidFill>
                <a:latin typeface="Arial" pitchFamily="34" charset="0"/>
                <a:cs typeface="Arial" pitchFamily="34" charset="0"/>
              </a:rPr>
              <a:t>By Ace Ang, 5 Victorious, Rosyth School, 2010.</a:t>
            </a:r>
          </a:p>
          <a:p>
            <a:pPr algn="ctr"/>
            <a:endParaRPr lang="en-US" sz="1600" b="1" dirty="0">
              <a:solidFill>
                <a:schemeClr val="bg1"/>
              </a:solidFill>
              <a:latin typeface="Arial" pitchFamily="34" charset="0"/>
              <a:cs typeface="Arial" pitchFamily="34" charset="0"/>
            </a:endParaRPr>
          </a:p>
          <a:p>
            <a:pPr algn="ctr"/>
            <a:endParaRPr lang="en-US" sz="1200" b="1" dirty="0">
              <a:solidFill>
                <a:schemeClr val="bg1"/>
              </a:solidFill>
              <a:latin typeface="Arial" pitchFamily="34" charset="0"/>
              <a:cs typeface="Arial" pitchFamily="34" charset="0"/>
            </a:endParaRPr>
          </a:p>
          <a:p>
            <a:pPr algn="ctr"/>
            <a:r>
              <a:rPr lang="en-US" sz="4400" b="1" dirty="0">
                <a:solidFill>
                  <a:schemeClr val="bg1"/>
                </a:solidFill>
                <a:latin typeface="Arial" pitchFamily="34" charset="0"/>
                <a:cs typeface="Arial" pitchFamily="34" charset="0"/>
              </a:rPr>
              <a:t>Aim of Experiment</a:t>
            </a:r>
          </a:p>
          <a:p>
            <a:pPr algn="ctr"/>
            <a:endParaRPr lang="en-US" sz="4400" b="1" dirty="0">
              <a:solidFill>
                <a:schemeClr val="bg1"/>
              </a:solidFill>
              <a:latin typeface="Arial" pitchFamily="34" charset="0"/>
              <a:cs typeface="Arial" pitchFamily="34" charset="0"/>
            </a:endParaRPr>
          </a:p>
          <a:p>
            <a:pPr algn="ctr"/>
            <a:r>
              <a:rPr lang="en-US" sz="2000" b="1" dirty="0">
                <a:solidFill>
                  <a:schemeClr val="bg1"/>
                </a:solidFill>
                <a:latin typeface="Arial" pitchFamily="34" charset="0"/>
                <a:cs typeface="Arial" pitchFamily="34" charset="0"/>
              </a:rPr>
              <a:t>The aim of my experiment is to find out if there are any other liquids to prevent oxidation of fruit better than those with Citric acid.</a:t>
            </a:r>
          </a:p>
          <a:p>
            <a:pPr algn="ctr"/>
            <a:endParaRPr lang="en-US" sz="2000" b="1" dirty="0">
              <a:solidFill>
                <a:schemeClr val="bg1"/>
              </a:solidFill>
              <a:latin typeface="Arial" pitchFamily="34" charset="0"/>
              <a:cs typeface="Arial" pitchFamily="34" charset="0"/>
            </a:endParaRPr>
          </a:p>
          <a:p>
            <a:pPr algn="ctr"/>
            <a:r>
              <a:rPr lang="en-US" sz="3600" b="1" dirty="0">
                <a:solidFill>
                  <a:schemeClr val="bg1"/>
                </a:solidFill>
                <a:latin typeface="Arial" pitchFamily="34" charset="0"/>
                <a:cs typeface="Arial" pitchFamily="34" charset="0"/>
              </a:rPr>
              <a:t>How this piece of information can help </a:t>
            </a:r>
            <a:r>
              <a:rPr lang="en-US" sz="3600" b="1" dirty="0" smtClean="0">
                <a:solidFill>
                  <a:schemeClr val="bg1"/>
                </a:solidFill>
                <a:latin typeface="Arial" pitchFamily="34" charset="0"/>
                <a:cs typeface="Arial" pitchFamily="34" charset="0"/>
              </a:rPr>
              <a:t>mankind?</a:t>
            </a:r>
            <a:endParaRPr lang="en-US" sz="3600" b="1" dirty="0">
              <a:solidFill>
                <a:schemeClr val="bg1"/>
              </a:solidFill>
              <a:latin typeface="Arial" pitchFamily="34" charset="0"/>
              <a:cs typeface="Arial" pitchFamily="34" charset="0"/>
            </a:endParaRPr>
          </a:p>
          <a:p>
            <a:pPr algn="ctr"/>
            <a:endParaRPr lang="en-US" sz="2000" b="1" dirty="0" smtClean="0">
              <a:solidFill>
                <a:schemeClr val="bg1"/>
              </a:solidFill>
              <a:latin typeface="Arial" pitchFamily="34" charset="0"/>
              <a:cs typeface="Arial" pitchFamily="34" charset="0"/>
            </a:endParaRPr>
          </a:p>
          <a:p>
            <a:pPr algn="ctr"/>
            <a:r>
              <a:rPr lang="en-US" sz="2000" b="1" dirty="0" smtClean="0">
                <a:solidFill>
                  <a:schemeClr val="bg1"/>
                </a:solidFill>
                <a:latin typeface="Arial" pitchFamily="34" charset="0"/>
                <a:cs typeface="Arial" pitchFamily="34" charset="0"/>
              </a:rPr>
              <a:t>In </a:t>
            </a:r>
            <a:r>
              <a:rPr lang="en-US" sz="2000" b="1" dirty="0">
                <a:solidFill>
                  <a:schemeClr val="bg1"/>
                </a:solidFill>
                <a:latin typeface="Arial" pitchFamily="34" charset="0"/>
                <a:cs typeface="Arial" pitchFamily="34" charset="0"/>
              </a:rPr>
              <a:t>restaurants, before chefs serve fruits, the fruits might get oxidized and spoil. Even if it doesn’t spoil it will not look presentable. Antioxidants will slow down the rate of oxidation. Many people apply Lemon Juice (Citric Acid) to reduce the rate of oxidation</a:t>
            </a:r>
            <a:r>
              <a:rPr lang="en-US" sz="2000" b="1" dirty="0" smtClean="0">
                <a:solidFill>
                  <a:schemeClr val="bg1"/>
                </a:solidFill>
                <a:latin typeface="Arial" pitchFamily="34" charset="0"/>
                <a:cs typeface="Arial" pitchFamily="34" charset="0"/>
              </a:rPr>
              <a:t>.</a:t>
            </a:r>
          </a:p>
          <a:p>
            <a:pPr algn="ctr"/>
            <a:r>
              <a:rPr lang="en-US" sz="2000" b="1" dirty="0" smtClean="0">
                <a:solidFill>
                  <a:schemeClr val="bg1"/>
                </a:solidFill>
                <a:latin typeface="Arial" pitchFamily="34" charset="0"/>
                <a:cs typeface="Arial" pitchFamily="34" charset="0"/>
              </a:rPr>
              <a:t>I hope to promote healthy eating and making people realize the importance of Antioxidants.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3"/>
          <p:cNvSpPr txBox="1">
            <a:spLocks noChangeArrowheads="1"/>
          </p:cNvSpPr>
          <p:nvPr/>
        </p:nvSpPr>
        <p:spPr bwMode="auto">
          <a:xfrm>
            <a:off x="0" y="0"/>
            <a:ext cx="6858000" cy="523875"/>
          </a:xfrm>
          <a:prstGeom prst="rect">
            <a:avLst/>
          </a:prstGeom>
          <a:noFill/>
          <a:ln w="9525">
            <a:noFill/>
            <a:miter lim="800000"/>
            <a:headEnd/>
            <a:tailEnd/>
          </a:ln>
        </p:spPr>
        <p:txBody>
          <a:bodyPr>
            <a:spAutoFit/>
          </a:bodyPr>
          <a:lstStyle/>
          <a:p>
            <a:r>
              <a:rPr lang="en-US" sz="2800" b="1">
                <a:solidFill>
                  <a:schemeClr val="bg1"/>
                </a:solidFill>
                <a:latin typeface="Arial" pitchFamily="34" charset="0"/>
                <a:cs typeface="Arial" pitchFamily="34" charset="0"/>
              </a:rPr>
              <a:t>References</a:t>
            </a:r>
          </a:p>
        </p:txBody>
      </p:sp>
      <p:sp>
        <p:nvSpPr>
          <p:cNvPr id="18436" name="Rectangle 6"/>
          <p:cNvSpPr>
            <a:spLocks noChangeArrowheads="1"/>
          </p:cNvSpPr>
          <p:nvPr/>
        </p:nvSpPr>
        <p:spPr bwMode="auto">
          <a:xfrm>
            <a:off x="0" y="539552"/>
            <a:ext cx="6858000" cy="4801314"/>
          </a:xfrm>
          <a:prstGeom prst="rect">
            <a:avLst/>
          </a:prstGeom>
          <a:noFill/>
          <a:ln w="9525">
            <a:noFill/>
            <a:miter lim="800000"/>
            <a:headEnd/>
            <a:tailEnd/>
          </a:ln>
        </p:spPr>
        <p:txBody>
          <a:bodyPr>
            <a:spAutoFit/>
          </a:bodyPr>
          <a:lstStyle/>
          <a:p>
            <a:r>
              <a:rPr lang="en-US" dirty="0">
                <a:solidFill>
                  <a:schemeClr val="bg1"/>
                </a:solidFill>
                <a:latin typeface="Arial" pitchFamily="34" charset="0"/>
                <a:cs typeface="Arial" pitchFamily="34" charset="0"/>
                <a:hlinkClick r:id="rId2"/>
              </a:rPr>
              <a:t>http://</a:t>
            </a:r>
            <a:r>
              <a:rPr lang="en-US" dirty="0" smtClean="0">
                <a:solidFill>
                  <a:schemeClr val="bg1"/>
                </a:solidFill>
                <a:latin typeface="Arial" pitchFamily="34" charset="0"/>
                <a:cs typeface="Arial" pitchFamily="34" charset="0"/>
                <a:hlinkClick r:id="rId2"/>
              </a:rPr>
              <a:t>en.wikipedia.org/wiki/Citric_acid</a:t>
            </a:r>
            <a:endParaRPr lang="en-US" dirty="0" smtClean="0">
              <a:solidFill>
                <a:schemeClr val="bg1"/>
              </a:solidFill>
              <a:latin typeface="Arial" pitchFamily="34" charset="0"/>
              <a:cs typeface="Arial" pitchFamily="34" charset="0"/>
            </a:endParaRPr>
          </a:p>
          <a:p>
            <a:endParaRPr lang="en-US" dirty="0" smtClean="0">
              <a:solidFill>
                <a:schemeClr val="bg1"/>
              </a:solidFill>
              <a:latin typeface="Arial" pitchFamily="34" charset="0"/>
              <a:cs typeface="Arial" pitchFamily="34" charset="0"/>
              <a:hlinkClick r:id="rId3"/>
            </a:endParaRPr>
          </a:p>
          <a:p>
            <a:r>
              <a:rPr lang="en-US" dirty="0" smtClean="0">
                <a:solidFill>
                  <a:schemeClr val="bg1"/>
                </a:solidFill>
                <a:latin typeface="Arial" pitchFamily="34" charset="0"/>
                <a:cs typeface="Arial" pitchFamily="34" charset="0"/>
                <a:hlinkClick r:id="rId3"/>
              </a:rPr>
              <a:t>http://en.wikipedia.org/wiki/Antioxidant</a:t>
            </a:r>
            <a:endParaRPr lang="en-US" dirty="0" smtClean="0">
              <a:solidFill>
                <a:schemeClr val="bg1"/>
              </a:solidFill>
              <a:latin typeface="Arial" pitchFamily="34" charset="0"/>
              <a:cs typeface="Arial" pitchFamily="34" charset="0"/>
            </a:endParaRPr>
          </a:p>
          <a:p>
            <a:endParaRPr lang="en-US" dirty="0" smtClean="0">
              <a:solidFill>
                <a:schemeClr val="bg1"/>
              </a:solidFill>
              <a:latin typeface="Arial" pitchFamily="34" charset="0"/>
              <a:cs typeface="Arial" pitchFamily="34" charset="0"/>
            </a:endParaRPr>
          </a:p>
          <a:p>
            <a:r>
              <a:rPr lang="en-US" dirty="0" smtClean="0">
                <a:solidFill>
                  <a:schemeClr val="bg1"/>
                </a:solidFill>
                <a:latin typeface="Arial" pitchFamily="34" charset="0"/>
                <a:cs typeface="Arial" pitchFamily="34" charset="0"/>
                <a:hlinkClick r:id="rId4"/>
              </a:rPr>
              <a:t>http://www.wisegeek.com/what-is-oxidation.htm</a:t>
            </a:r>
            <a:endParaRPr lang="en-US" dirty="0" smtClean="0">
              <a:solidFill>
                <a:schemeClr val="bg1"/>
              </a:solidFill>
              <a:latin typeface="Arial" pitchFamily="34" charset="0"/>
              <a:cs typeface="Arial" pitchFamily="34" charset="0"/>
            </a:endParaRPr>
          </a:p>
          <a:p>
            <a:endParaRPr lang="en-US" dirty="0" smtClean="0">
              <a:solidFill>
                <a:schemeClr val="bg1"/>
              </a:solidFill>
              <a:latin typeface="Arial" pitchFamily="34" charset="0"/>
              <a:cs typeface="Arial" pitchFamily="34" charset="0"/>
            </a:endParaRPr>
          </a:p>
          <a:p>
            <a:r>
              <a:rPr lang="en-US" dirty="0" smtClean="0">
                <a:solidFill>
                  <a:schemeClr val="bg1"/>
                </a:solidFill>
                <a:latin typeface="Arial" pitchFamily="34" charset="0"/>
                <a:cs typeface="Arial" pitchFamily="34" charset="0"/>
                <a:hlinkClick r:id="rId5"/>
              </a:rPr>
              <a:t>http://en.wikipedia.org/wiki/Radical_%28chemistry%29</a:t>
            </a:r>
            <a:endParaRPr lang="en-US" dirty="0" smtClean="0">
              <a:solidFill>
                <a:schemeClr val="bg1"/>
              </a:solidFill>
              <a:latin typeface="Arial" pitchFamily="34" charset="0"/>
              <a:cs typeface="Arial" pitchFamily="34" charset="0"/>
            </a:endParaRPr>
          </a:p>
          <a:p>
            <a:endParaRPr lang="en-US" dirty="0" smtClean="0">
              <a:solidFill>
                <a:schemeClr val="bg1"/>
              </a:solidFill>
              <a:latin typeface="Arial" pitchFamily="34" charset="0"/>
              <a:cs typeface="Arial" pitchFamily="34" charset="0"/>
            </a:endParaRPr>
          </a:p>
          <a:p>
            <a:r>
              <a:rPr lang="en-US" dirty="0" smtClean="0">
                <a:solidFill>
                  <a:schemeClr val="bg1"/>
                </a:solidFill>
                <a:latin typeface="Arial" pitchFamily="34" charset="0"/>
                <a:cs typeface="Arial" pitchFamily="34" charset="0"/>
                <a:hlinkClick r:id="rId6"/>
              </a:rPr>
              <a:t>http://en.wikipedia.org/wiki/Polyphenol_antioxidant</a:t>
            </a:r>
            <a:endParaRPr lang="en-US" dirty="0" smtClean="0">
              <a:solidFill>
                <a:schemeClr val="bg1"/>
              </a:solidFill>
              <a:latin typeface="Arial" pitchFamily="34" charset="0"/>
              <a:cs typeface="Arial" pitchFamily="34" charset="0"/>
            </a:endParaRPr>
          </a:p>
          <a:p>
            <a:endParaRPr lang="en-US" dirty="0" smtClean="0">
              <a:solidFill>
                <a:schemeClr val="bg1"/>
              </a:solidFill>
              <a:latin typeface="Arial" pitchFamily="34" charset="0"/>
              <a:cs typeface="Arial" pitchFamily="34" charset="0"/>
            </a:endParaRPr>
          </a:p>
          <a:p>
            <a:r>
              <a:rPr lang="en-US" dirty="0" smtClean="0">
                <a:solidFill>
                  <a:schemeClr val="bg1"/>
                </a:solidFill>
                <a:latin typeface="Arial" pitchFamily="34" charset="0"/>
                <a:cs typeface="Arial" pitchFamily="34" charset="0"/>
                <a:hlinkClick r:id="rId7"/>
              </a:rPr>
              <a:t>http://www.wisegeek.com/what-are-flavonoids.htm</a:t>
            </a:r>
            <a:endParaRPr lang="en-US" dirty="0" smtClean="0">
              <a:solidFill>
                <a:schemeClr val="bg1"/>
              </a:solidFill>
              <a:latin typeface="Arial" pitchFamily="34" charset="0"/>
              <a:cs typeface="Arial" pitchFamily="34" charset="0"/>
            </a:endParaRPr>
          </a:p>
          <a:p>
            <a:endParaRPr lang="en-US" dirty="0" smtClean="0">
              <a:solidFill>
                <a:schemeClr val="bg1"/>
              </a:solidFill>
              <a:latin typeface="Arial" pitchFamily="34" charset="0"/>
              <a:cs typeface="Arial" pitchFamily="34" charset="0"/>
            </a:endParaRPr>
          </a:p>
          <a:p>
            <a:r>
              <a:rPr lang="en-US" dirty="0" smtClean="0">
                <a:solidFill>
                  <a:schemeClr val="bg1"/>
                </a:solidFill>
                <a:latin typeface="Arial" pitchFamily="34" charset="0"/>
                <a:cs typeface="Arial" pitchFamily="34" charset="0"/>
                <a:hlinkClick r:id="rId8"/>
              </a:rPr>
              <a:t>http://en.wikipedia.org/wiki/Flavonoids</a:t>
            </a:r>
            <a:endParaRPr lang="en-US" dirty="0" smtClean="0">
              <a:solidFill>
                <a:schemeClr val="bg1"/>
              </a:solidFill>
              <a:latin typeface="Arial" pitchFamily="34" charset="0"/>
              <a:cs typeface="Arial" pitchFamily="34" charset="0"/>
            </a:endParaRPr>
          </a:p>
          <a:p>
            <a:endParaRPr lang="en-US" dirty="0" smtClean="0">
              <a:solidFill>
                <a:schemeClr val="bg1"/>
              </a:solidFill>
              <a:latin typeface="Arial" pitchFamily="34" charset="0"/>
              <a:cs typeface="Arial" pitchFamily="34" charset="0"/>
            </a:endParaRPr>
          </a:p>
          <a:p>
            <a:r>
              <a:rPr lang="en-US" dirty="0" smtClean="0">
                <a:solidFill>
                  <a:schemeClr val="bg1"/>
                </a:solidFill>
                <a:latin typeface="Arial" pitchFamily="34" charset="0"/>
                <a:cs typeface="Arial" pitchFamily="34" charset="0"/>
                <a:hlinkClick r:id="rId9"/>
              </a:rPr>
              <a:t>http://www.medicinalfoodnews.com/vol01/issue5/anti</a:t>
            </a:r>
            <a:endParaRPr lang="en-US" dirty="0" smtClean="0">
              <a:solidFill>
                <a:schemeClr val="bg1"/>
              </a:solidFill>
              <a:latin typeface="Arial" pitchFamily="34" charset="0"/>
              <a:cs typeface="Arial" pitchFamily="34" charset="0"/>
            </a:endParaRPr>
          </a:p>
          <a:p>
            <a:endParaRPr lang="en-US" dirty="0" smtClean="0">
              <a:solidFill>
                <a:schemeClr val="bg1"/>
              </a:solidFill>
              <a:latin typeface="Arial" pitchFamily="34" charset="0"/>
              <a:cs typeface="Arial" pitchFamily="34" charset="0"/>
            </a:endParaRPr>
          </a:p>
          <a:p>
            <a:r>
              <a:rPr lang="en-US" dirty="0" smtClean="0">
                <a:solidFill>
                  <a:schemeClr val="bg1"/>
                </a:solidFill>
                <a:latin typeface="Arial" pitchFamily="34" charset="0"/>
                <a:cs typeface="Arial" pitchFamily="34" charset="0"/>
                <a:hlinkClick r:id="rId10"/>
              </a:rPr>
              <a:t>http://</a:t>
            </a:r>
            <a:r>
              <a:rPr lang="en-US" dirty="0" smtClean="0">
                <a:solidFill>
                  <a:schemeClr val="bg1"/>
                </a:solidFill>
                <a:latin typeface="Arial" pitchFamily="34" charset="0"/>
                <a:cs typeface="Arial" pitchFamily="34" charset="0"/>
                <a:hlinkClick r:id="rId10"/>
              </a:rPr>
              <a:t>www.rps.psu.edu/probing/antioxidants.html</a:t>
            </a:r>
            <a:endParaRPr lang="en-US" dirty="0" smtClean="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858000" cy="523220"/>
          </a:xfrm>
          <a:prstGeom prst="rect">
            <a:avLst/>
          </a:prstGeom>
          <a:noFill/>
        </p:spPr>
        <p:txBody>
          <a:bodyPr wrap="square" rtlCol="0">
            <a:spAutoFit/>
          </a:bodyPr>
          <a:lstStyle/>
          <a:p>
            <a:r>
              <a:rPr lang="en-US" sz="2800" b="1" dirty="0" smtClean="0">
                <a:solidFill>
                  <a:schemeClr val="bg1"/>
                </a:solidFill>
              </a:rPr>
              <a:t>Pictures</a:t>
            </a:r>
            <a:endParaRPr lang="en-US" sz="2800" b="1" dirty="0">
              <a:solidFill>
                <a:schemeClr val="bg1"/>
              </a:solidFill>
            </a:endParaRPr>
          </a:p>
        </p:txBody>
      </p:sp>
      <p:sp>
        <p:nvSpPr>
          <p:cNvPr id="5" name="Rectangle 4"/>
          <p:cNvSpPr/>
          <p:nvPr/>
        </p:nvSpPr>
        <p:spPr>
          <a:xfrm>
            <a:off x="0" y="611560"/>
            <a:ext cx="6858000" cy="4524315"/>
          </a:xfrm>
          <a:prstGeom prst="rect">
            <a:avLst/>
          </a:prstGeom>
        </p:spPr>
        <p:txBody>
          <a:bodyPr wrap="square">
            <a:spAutoFit/>
          </a:bodyPr>
          <a:lstStyle/>
          <a:p>
            <a:r>
              <a:rPr lang="en-US" dirty="0" smtClean="0">
                <a:hlinkClick r:id="rId2"/>
              </a:rPr>
              <a:t>http://www.solarnavigator.net/solar_cola/cola_images/Oranges_Ambersweet.jpg</a:t>
            </a:r>
            <a:endParaRPr lang="en-US" dirty="0" smtClean="0"/>
          </a:p>
          <a:p>
            <a:endParaRPr lang="en-US" dirty="0" smtClean="0"/>
          </a:p>
          <a:p>
            <a:r>
              <a:rPr lang="en-US" dirty="0" smtClean="0">
                <a:solidFill>
                  <a:schemeClr val="bg1"/>
                </a:solidFill>
                <a:latin typeface="Arial" pitchFamily="34" charset="0"/>
                <a:cs typeface="Arial" pitchFamily="34" charset="0"/>
                <a:hlinkClick r:id="rId3"/>
              </a:rPr>
              <a:t>http://www.slowfoodusa.org/images/ark_products/ark-prod-meyer_lemon.jpg</a:t>
            </a:r>
            <a:endParaRPr lang="en-US" dirty="0" smtClean="0">
              <a:solidFill>
                <a:schemeClr val="bg1"/>
              </a:solidFill>
              <a:latin typeface="Arial" pitchFamily="34" charset="0"/>
              <a:cs typeface="Arial" pitchFamily="34" charset="0"/>
            </a:endParaRPr>
          </a:p>
          <a:p>
            <a:endParaRPr lang="en-US" dirty="0" smtClean="0"/>
          </a:p>
          <a:p>
            <a:r>
              <a:rPr lang="en-US" dirty="0" smtClean="0">
                <a:solidFill>
                  <a:schemeClr val="bg1"/>
                </a:solidFill>
                <a:latin typeface="Arial" pitchFamily="34" charset="0"/>
                <a:cs typeface="Arial" pitchFamily="34" charset="0"/>
                <a:hlinkClick r:id="rId4"/>
              </a:rPr>
              <a:t>http://malkup.com/slike/Blackberry.jpg</a:t>
            </a:r>
            <a:endParaRPr lang="en-US" dirty="0" smtClean="0">
              <a:solidFill>
                <a:schemeClr val="bg1"/>
              </a:solidFill>
              <a:latin typeface="Arial" pitchFamily="34" charset="0"/>
              <a:cs typeface="Arial" pitchFamily="34" charset="0"/>
            </a:endParaRPr>
          </a:p>
          <a:p>
            <a:endParaRPr lang="en-US" dirty="0" smtClean="0">
              <a:solidFill>
                <a:schemeClr val="bg1"/>
              </a:solidFill>
              <a:latin typeface="Arial" pitchFamily="34" charset="0"/>
              <a:cs typeface="Arial" pitchFamily="34" charset="0"/>
            </a:endParaRPr>
          </a:p>
          <a:p>
            <a:r>
              <a:rPr lang="en-US" dirty="0" smtClean="0">
                <a:solidFill>
                  <a:schemeClr val="bg1"/>
                </a:solidFill>
                <a:latin typeface="Arial" pitchFamily="34" charset="0"/>
                <a:cs typeface="Arial" pitchFamily="34" charset="0"/>
                <a:hlinkClick r:id="rId5"/>
              </a:rPr>
              <a:t>http://upload.wikimedia.org/wikipedia/commons/d/d8/Grapefruit_Schnitt_2008-3-3.JPG</a:t>
            </a:r>
            <a:endParaRPr lang="en-US" dirty="0" smtClean="0">
              <a:solidFill>
                <a:schemeClr val="bg1"/>
              </a:solidFill>
              <a:latin typeface="Arial" pitchFamily="34" charset="0"/>
              <a:cs typeface="Arial" pitchFamily="34" charset="0"/>
            </a:endParaRPr>
          </a:p>
          <a:p>
            <a:endParaRPr lang="en-US" dirty="0" smtClean="0">
              <a:solidFill>
                <a:schemeClr val="bg1"/>
              </a:solidFill>
              <a:latin typeface="Arial" pitchFamily="34" charset="0"/>
              <a:cs typeface="Arial" pitchFamily="34" charset="0"/>
            </a:endParaRPr>
          </a:p>
          <a:p>
            <a:r>
              <a:rPr lang="en-US" dirty="0" smtClean="0">
                <a:hlinkClick r:id="rId6"/>
              </a:rPr>
              <a:t>http://www.stargazerperennials.com/images/blueberries.jpg</a:t>
            </a:r>
            <a:endParaRPr lang="en-US" dirty="0" smtClean="0"/>
          </a:p>
          <a:p>
            <a:endParaRPr lang="en-US" dirty="0" smtClean="0"/>
          </a:p>
          <a:p>
            <a:r>
              <a:rPr lang="en-US" dirty="0" smtClean="0">
                <a:hlinkClick r:id="rId7"/>
              </a:rPr>
              <a:t>http://www.pacifichealth.info/images/cranberries.jpg</a:t>
            </a:r>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858000" cy="8371523"/>
          </a:xfrm>
          <a:prstGeom prst="rect">
            <a:avLst/>
          </a:prstGeom>
          <a:noFill/>
        </p:spPr>
        <p:txBody>
          <a:bodyPr>
            <a:spAutoFit/>
          </a:bodyPr>
          <a:lstStyle/>
          <a:p>
            <a:r>
              <a:rPr lang="en-US" sz="4400" b="1" dirty="0">
                <a:solidFill>
                  <a:schemeClr val="bg1"/>
                </a:solidFill>
                <a:latin typeface="Arial" pitchFamily="34" charset="0"/>
                <a:cs typeface="Arial" pitchFamily="34" charset="0"/>
              </a:rPr>
              <a:t>Carrying out the experiment</a:t>
            </a:r>
          </a:p>
          <a:p>
            <a:endParaRPr lang="en-US" sz="3600" b="1" dirty="0">
              <a:solidFill>
                <a:schemeClr val="bg1"/>
              </a:solidFill>
              <a:latin typeface="Arial" pitchFamily="34" charset="0"/>
              <a:cs typeface="Arial" pitchFamily="34" charset="0"/>
            </a:endParaRPr>
          </a:p>
          <a:p>
            <a:r>
              <a:rPr lang="en-US" b="1" dirty="0">
                <a:solidFill>
                  <a:schemeClr val="bg1"/>
                </a:solidFill>
                <a:latin typeface="Arial" pitchFamily="34" charset="0"/>
                <a:cs typeface="Arial" pitchFamily="34" charset="0"/>
              </a:rPr>
              <a:t>Steps</a:t>
            </a:r>
          </a:p>
          <a:p>
            <a:pPr>
              <a:buFontTx/>
              <a:buAutoNum type="arabicPeriod"/>
            </a:pPr>
            <a:endParaRPr lang="en-US" b="1" dirty="0" smtClean="0">
              <a:solidFill>
                <a:schemeClr val="bg1"/>
              </a:solidFill>
              <a:latin typeface="Arial" pitchFamily="34" charset="0"/>
              <a:cs typeface="Arial" pitchFamily="34" charset="0"/>
            </a:endParaRPr>
          </a:p>
          <a:p>
            <a:pPr>
              <a:buFontTx/>
              <a:buAutoNum type="arabicPeriod"/>
            </a:pPr>
            <a:r>
              <a:rPr lang="en-US" b="1" dirty="0" smtClean="0">
                <a:solidFill>
                  <a:schemeClr val="bg1"/>
                </a:solidFill>
                <a:latin typeface="Arial" pitchFamily="34" charset="0"/>
                <a:cs typeface="Arial" pitchFamily="34" charset="0"/>
              </a:rPr>
              <a:t>Apply </a:t>
            </a:r>
            <a:r>
              <a:rPr lang="en-US" b="1" dirty="0">
                <a:solidFill>
                  <a:schemeClr val="bg1"/>
                </a:solidFill>
                <a:latin typeface="Arial" pitchFamily="34" charset="0"/>
                <a:cs typeface="Arial" pitchFamily="34" charset="0"/>
              </a:rPr>
              <a:t>the piece of apples’ respective liquids.</a:t>
            </a:r>
          </a:p>
          <a:p>
            <a:pPr>
              <a:buFontTx/>
              <a:buAutoNum type="arabicPeriod"/>
            </a:pPr>
            <a:endParaRPr lang="en-US" b="1" dirty="0" smtClean="0">
              <a:solidFill>
                <a:schemeClr val="bg1"/>
              </a:solidFill>
              <a:latin typeface="Arial" pitchFamily="34" charset="0"/>
              <a:cs typeface="Arial" pitchFamily="34" charset="0"/>
            </a:endParaRPr>
          </a:p>
          <a:p>
            <a:pPr>
              <a:buFontTx/>
              <a:buAutoNum type="arabicPeriod"/>
            </a:pPr>
            <a:r>
              <a:rPr lang="en-US" b="1" dirty="0" smtClean="0">
                <a:solidFill>
                  <a:schemeClr val="bg1"/>
                </a:solidFill>
                <a:latin typeface="Arial" pitchFamily="34" charset="0"/>
                <a:cs typeface="Arial" pitchFamily="34" charset="0"/>
              </a:rPr>
              <a:t>Start </a:t>
            </a:r>
            <a:r>
              <a:rPr lang="en-US" b="1" dirty="0">
                <a:solidFill>
                  <a:schemeClr val="bg1"/>
                </a:solidFill>
                <a:latin typeface="Arial" pitchFamily="34" charset="0"/>
                <a:cs typeface="Arial" pitchFamily="34" charset="0"/>
              </a:rPr>
              <a:t>timer for 1 hour. Take video of all the pieces of apples (Start of experiment, 0 </a:t>
            </a:r>
            <a:r>
              <a:rPr lang="en-US" b="1" dirty="0" smtClean="0">
                <a:solidFill>
                  <a:schemeClr val="bg1"/>
                </a:solidFill>
                <a:latin typeface="Arial" pitchFamily="34" charset="0"/>
                <a:cs typeface="Arial" pitchFamily="34" charset="0"/>
              </a:rPr>
              <a:t>Hours)</a:t>
            </a:r>
            <a:endParaRPr lang="en-US" b="1" dirty="0">
              <a:solidFill>
                <a:schemeClr val="bg1"/>
              </a:solidFill>
              <a:latin typeface="Arial" pitchFamily="34" charset="0"/>
              <a:cs typeface="Arial" pitchFamily="34" charset="0"/>
            </a:endParaRPr>
          </a:p>
          <a:p>
            <a:pPr>
              <a:buFontTx/>
              <a:buAutoNum type="arabicPeriod"/>
            </a:pPr>
            <a:endParaRPr lang="en-US" b="1" dirty="0" smtClean="0">
              <a:solidFill>
                <a:schemeClr val="bg1"/>
              </a:solidFill>
              <a:latin typeface="Arial" pitchFamily="34" charset="0"/>
              <a:cs typeface="Arial" pitchFamily="34" charset="0"/>
            </a:endParaRPr>
          </a:p>
          <a:p>
            <a:pPr>
              <a:buFontTx/>
              <a:buAutoNum type="arabicPeriod"/>
            </a:pPr>
            <a:r>
              <a:rPr lang="en-US" b="1" dirty="0" smtClean="0">
                <a:solidFill>
                  <a:schemeClr val="bg1"/>
                </a:solidFill>
                <a:latin typeface="Arial" pitchFamily="34" charset="0"/>
                <a:cs typeface="Arial" pitchFamily="34" charset="0"/>
              </a:rPr>
              <a:t>At </a:t>
            </a:r>
            <a:r>
              <a:rPr lang="en-US" b="1" dirty="0">
                <a:solidFill>
                  <a:schemeClr val="bg1"/>
                </a:solidFill>
                <a:latin typeface="Arial" pitchFamily="34" charset="0"/>
                <a:cs typeface="Arial" pitchFamily="34" charset="0"/>
              </a:rPr>
              <a:t>every 1 hour interval, take video of all the pieces of apple and record how brown they are.</a:t>
            </a:r>
          </a:p>
          <a:p>
            <a:pPr>
              <a:buFontTx/>
              <a:buAutoNum type="arabicPeriod"/>
            </a:pPr>
            <a:endParaRPr lang="en-US" b="1" dirty="0" smtClean="0">
              <a:solidFill>
                <a:schemeClr val="bg1"/>
              </a:solidFill>
              <a:latin typeface="Arial" pitchFamily="34" charset="0"/>
              <a:cs typeface="Arial" pitchFamily="34" charset="0"/>
            </a:endParaRPr>
          </a:p>
          <a:p>
            <a:pPr>
              <a:buFontTx/>
              <a:buAutoNum type="arabicPeriod"/>
            </a:pPr>
            <a:r>
              <a:rPr lang="en-US" b="1" dirty="0" smtClean="0">
                <a:solidFill>
                  <a:schemeClr val="bg1"/>
                </a:solidFill>
                <a:latin typeface="Arial" pitchFamily="34" charset="0"/>
                <a:cs typeface="Arial" pitchFamily="34" charset="0"/>
              </a:rPr>
              <a:t>After </a:t>
            </a:r>
            <a:r>
              <a:rPr lang="en-US" b="1" dirty="0">
                <a:solidFill>
                  <a:schemeClr val="bg1"/>
                </a:solidFill>
                <a:latin typeface="Arial" pitchFamily="34" charset="0"/>
                <a:cs typeface="Arial" pitchFamily="34" charset="0"/>
              </a:rPr>
              <a:t>5 hours, take down the colour and video the pieces of apples as usual and stop the experiment.</a:t>
            </a:r>
          </a:p>
          <a:p>
            <a:pPr>
              <a:buFontTx/>
              <a:buAutoNum type="arabicPeriod"/>
            </a:pPr>
            <a:endParaRPr lang="en-US" b="1" dirty="0" smtClean="0">
              <a:solidFill>
                <a:schemeClr val="bg1"/>
              </a:solidFill>
              <a:latin typeface="Arial" pitchFamily="34" charset="0"/>
              <a:cs typeface="Arial" pitchFamily="34" charset="0"/>
            </a:endParaRPr>
          </a:p>
          <a:p>
            <a:pPr>
              <a:buFontTx/>
              <a:buAutoNum type="arabicPeriod"/>
            </a:pPr>
            <a:r>
              <a:rPr lang="en-US" b="1" dirty="0" smtClean="0">
                <a:solidFill>
                  <a:schemeClr val="bg1"/>
                </a:solidFill>
                <a:latin typeface="Arial" pitchFamily="34" charset="0"/>
                <a:cs typeface="Arial" pitchFamily="34" charset="0"/>
              </a:rPr>
              <a:t>Make </a:t>
            </a:r>
            <a:r>
              <a:rPr lang="en-US" b="1" dirty="0">
                <a:solidFill>
                  <a:schemeClr val="bg1"/>
                </a:solidFill>
                <a:latin typeface="Arial" pitchFamily="34" charset="0"/>
                <a:cs typeface="Arial" pitchFamily="34" charset="0"/>
              </a:rPr>
              <a:t>a table that shows what I observed during the experiment.</a:t>
            </a:r>
          </a:p>
          <a:p>
            <a:pPr>
              <a:buFontTx/>
              <a:buAutoNum type="arabicPeriod"/>
            </a:pPr>
            <a:endParaRPr lang="en-US" b="1" dirty="0">
              <a:solidFill>
                <a:schemeClr val="bg1"/>
              </a:solidFill>
              <a:latin typeface="Arial" pitchFamily="34" charset="0"/>
              <a:cs typeface="Arial" pitchFamily="34" charset="0"/>
            </a:endParaRPr>
          </a:p>
          <a:p>
            <a:r>
              <a:rPr lang="en-US" b="1" dirty="0" smtClean="0">
                <a:solidFill>
                  <a:schemeClr val="bg1"/>
                </a:solidFill>
                <a:latin typeface="Arial" pitchFamily="34" charset="0"/>
                <a:cs typeface="Arial" pitchFamily="34" charset="0"/>
              </a:rPr>
              <a:t>Experiment</a:t>
            </a:r>
          </a:p>
          <a:p>
            <a:endParaRPr lang="en-US" b="1" dirty="0" smtClean="0">
              <a:solidFill>
                <a:schemeClr val="bg1"/>
              </a:solidFill>
              <a:latin typeface="Arial" pitchFamily="34" charset="0"/>
              <a:cs typeface="Arial" pitchFamily="34" charset="0"/>
            </a:endParaRPr>
          </a:p>
          <a:p>
            <a:pPr marL="342900" indent="-342900">
              <a:buFont typeface="+mj-lt"/>
              <a:buAutoNum type="arabicPeriod"/>
            </a:pPr>
            <a:r>
              <a:rPr lang="en-US" b="1" dirty="0" smtClean="0">
                <a:solidFill>
                  <a:schemeClr val="bg1"/>
                </a:solidFill>
                <a:latin typeface="Arial" pitchFamily="34" charset="0"/>
                <a:cs typeface="Arial" pitchFamily="34" charset="0"/>
              </a:rPr>
              <a:t>An Apple (Cut into 4 pieces)</a:t>
            </a:r>
          </a:p>
          <a:p>
            <a:pPr marL="342900" indent="-342900">
              <a:buFont typeface="+mj-lt"/>
              <a:buAutoNum type="arabicPeriod"/>
            </a:pPr>
            <a:r>
              <a:rPr lang="en-US" b="1" dirty="0" smtClean="0">
                <a:solidFill>
                  <a:schemeClr val="bg1"/>
                </a:solidFill>
                <a:latin typeface="Arial" pitchFamily="34" charset="0"/>
                <a:cs typeface="Arial" pitchFamily="34" charset="0"/>
              </a:rPr>
              <a:t>Lemon Juice, Milk, Green Tea</a:t>
            </a:r>
          </a:p>
          <a:p>
            <a:pPr marL="342900" indent="-342900">
              <a:buFont typeface="+mj-lt"/>
              <a:buAutoNum type="arabicPeriod"/>
            </a:pPr>
            <a:r>
              <a:rPr lang="en-US" b="1" dirty="0" smtClean="0">
                <a:solidFill>
                  <a:schemeClr val="bg1"/>
                </a:solidFill>
                <a:latin typeface="Arial" pitchFamily="34" charset="0"/>
                <a:cs typeface="Arial" pitchFamily="34" charset="0"/>
              </a:rPr>
              <a:t>A piece of cloth</a:t>
            </a:r>
          </a:p>
          <a:p>
            <a:pPr marL="342900" indent="-342900">
              <a:buFont typeface="+mj-lt"/>
              <a:buAutoNum type="arabicPeriod"/>
            </a:pPr>
            <a:r>
              <a:rPr lang="en-US" b="1" dirty="0" smtClean="0">
                <a:solidFill>
                  <a:schemeClr val="bg1"/>
                </a:solidFill>
                <a:latin typeface="Arial" pitchFamily="34" charset="0"/>
                <a:cs typeface="Arial" pitchFamily="34" charset="0"/>
              </a:rPr>
              <a:t>Timer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3"/>
          <p:cNvSpPr txBox="1">
            <a:spLocks noChangeArrowheads="1"/>
          </p:cNvSpPr>
          <p:nvPr/>
        </p:nvSpPr>
        <p:spPr bwMode="auto">
          <a:xfrm>
            <a:off x="0" y="0"/>
            <a:ext cx="6858000" cy="6894195"/>
          </a:xfrm>
          <a:prstGeom prst="rect">
            <a:avLst/>
          </a:prstGeom>
          <a:noFill/>
          <a:ln w="9525">
            <a:noFill/>
            <a:miter lim="800000"/>
            <a:headEnd/>
            <a:tailEnd/>
          </a:ln>
        </p:spPr>
        <p:txBody>
          <a:bodyPr>
            <a:spAutoFit/>
          </a:bodyPr>
          <a:lstStyle/>
          <a:p>
            <a:r>
              <a:rPr lang="en-US" sz="5400" b="1" dirty="0">
                <a:solidFill>
                  <a:schemeClr val="bg1"/>
                </a:solidFill>
                <a:latin typeface="Arial" pitchFamily="34" charset="0"/>
                <a:cs typeface="Arial" pitchFamily="34" charset="0"/>
              </a:rPr>
              <a:t>What is Oxidation</a:t>
            </a:r>
            <a:r>
              <a:rPr lang="en-US" sz="5400" b="1" dirty="0" smtClean="0">
                <a:solidFill>
                  <a:schemeClr val="bg1"/>
                </a:solidFill>
                <a:latin typeface="Arial" pitchFamily="34" charset="0"/>
                <a:cs typeface="Arial" pitchFamily="34" charset="0"/>
              </a:rPr>
              <a:t>?</a:t>
            </a:r>
            <a:endParaRPr lang="en-US" sz="5400" dirty="0" smtClean="0">
              <a:solidFill>
                <a:schemeClr val="bg1"/>
              </a:solidFill>
              <a:latin typeface="Arial" pitchFamily="34" charset="0"/>
              <a:cs typeface="Arial" pitchFamily="34" charset="0"/>
            </a:endParaRPr>
          </a:p>
          <a:p>
            <a:endParaRPr lang="en-US" sz="2000" dirty="0">
              <a:solidFill>
                <a:schemeClr val="bg1"/>
              </a:solidFill>
              <a:latin typeface="Arial" pitchFamily="34" charset="0"/>
              <a:cs typeface="Arial" pitchFamily="34" charset="0"/>
            </a:endParaRPr>
          </a:p>
          <a:p>
            <a:r>
              <a:rPr lang="en-US" sz="3200" dirty="0" smtClean="0">
                <a:solidFill>
                  <a:schemeClr val="bg1"/>
                </a:solidFill>
                <a:latin typeface="Arial" pitchFamily="34" charset="0"/>
                <a:cs typeface="Arial" pitchFamily="34" charset="0"/>
              </a:rPr>
              <a:t>	</a:t>
            </a:r>
            <a:r>
              <a:rPr lang="en-US" sz="2400" b="1" dirty="0" smtClean="0">
                <a:solidFill>
                  <a:schemeClr val="bg1"/>
                </a:solidFill>
                <a:latin typeface="Arial" pitchFamily="34" charset="0"/>
                <a:cs typeface="Arial" pitchFamily="34" charset="0"/>
              </a:rPr>
              <a:t>Oxidation </a:t>
            </a:r>
            <a:r>
              <a:rPr lang="en-US" sz="2400" b="1" dirty="0">
                <a:solidFill>
                  <a:schemeClr val="bg1"/>
                </a:solidFill>
                <a:latin typeface="Arial" pitchFamily="34" charset="0"/>
                <a:cs typeface="Arial" pitchFamily="34" charset="0"/>
              </a:rPr>
              <a:t>is the interaction </a:t>
            </a:r>
            <a:r>
              <a:rPr lang="en-US" sz="2400" b="1" dirty="0" smtClean="0">
                <a:solidFill>
                  <a:schemeClr val="bg1"/>
                </a:solidFill>
                <a:latin typeface="Arial" pitchFamily="34" charset="0"/>
                <a:cs typeface="Arial" pitchFamily="34" charset="0"/>
              </a:rPr>
              <a:t>between oxygen </a:t>
            </a:r>
            <a:r>
              <a:rPr lang="en-US" sz="2400" b="1" dirty="0">
                <a:solidFill>
                  <a:schemeClr val="bg1"/>
                </a:solidFill>
                <a:latin typeface="Arial" pitchFamily="34" charset="0"/>
                <a:cs typeface="Arial" pitchFamily="34" charset="0"/>
              </a:rPr>
              <a:t>molecules and the different substances they may come into contact with.</a:t>
            </a:r>
          </a:p>
          <a:p>
            <a:r>
              <a:rPr lang="en-US" sz="2400" b="1" dirty="0">
                <a:solidFill>
                  <a:schemeClr val="bg1"/>
                </a:solidFill>
                <a:latin typeface="Arial" pitchFamily="34" charset="0"/>
                <a:cs typeface="Arial" pitchFamily="34" charset="0"/>
              </a:rPr>
              <a:t>	Oxidation is the loss of at least one electron when two or more substances interact</a:t>
            </a:r>
            <a:r>
              <a:rPr lang="en-US" sz="2400" b="1" dirty="0" smtClean="0">
                <a:solidFill>
                  <a:schemeClr val="bg1"/>
                </a:solidFill>
                <a:latin typeface="Arial" pitchFamily="34" charset="0"/>
                <a:cs typeface="Arial" pitchFamily="34" charset="0"/>
              </a:rPr>
              <a:t>.</a:t>
            </a:r>
            <a:endParaRPr lang="en-US" sz="2400" b="1" dirty="0">
              <a:solidFill>
                <a:schemeClr val="bg1"/>
              </a:solidFill>
              <a:latin typeface="Arial" pitchFamily="34" charset="0"/>
              <a:cs typeface="Arial" pitchFamily="34" charset="0"/>
            </a:endParaRPr>
          </a:p>
          <a:p>
            <a:r>
              <a:rPr lang="en-US" sz="2400" b="1" dirty="0">
                <a:solidFill>
                  <a:schemeClr val="bg1"/>
                </a:solidFill>
                <a:latin typeface="Arial" pitchFamily="34" charset="0"/>
                <a:cs typeface="Arial" pitchFamily="34" charset="0"/>
              </a:rPr>
              <a:t>	Oxidation can be observed all around us</a:t>
            </a:r>
            <a:r>
              <a:rPr lang="en-US" sz="2400" b="1" dirty="0" smtClean="0">
                <a:solidFill>
                  <a:schemeClr val="bg1"/>
                </a:solidFill>
                <a:latin typeface="Arial" pitchFamily="34" charset="0"/>
                <a:cs typeface="Arial" pitchFamily="34" charset="0"/>
              </a:rPr>
              <a:t>.</a:t>
            </a:r>
          </a:p>
          <a:p>
            <a:r>
              <a:rPr lang="en-US" sz="2400" b="1" dirty="0" smtClean="0">
                <a:solidFill>
                  <a:schemeClr val="bg1"/>
                </a:solidFill>
                <a:latin typeface="Arial" pitchFamily="34" charset="0"/>
                <a:cs typeface="Arial" pitchFamily="34" charset="0"/>
              </a:rPr>
              <a:t>	For example, you may observe a fresh piece fruit turning brown over time. That is oxidation.</a:t>
            </a:r>
          </a:p>
          <a:p>
            <a:r>
              <a:rPr lang="en-US" sz="2400" b="1" dirty="0">
                <a:solidFill>
                  <a:schemeClr val="bg1"/>
                </a:solidFill>
                <a:latin typeface="Arial" pitchFamily="34" charset="0"/>
                <a:cs typeface="Arial" pitchFamily="34" charset="0"/>
              </a:rPr>
              <a:t>	</a:t>
            </a:r>
            <a:r>
              <a:rPr lang="en-US" sz="2400" b="1" dirty="0" smtClean="0">
                <a:solidFill>
                  <a:schemeClr val="bg1"/>
                </a:solidFill>
                <a:latin typeface="Arial" pitchFamily="34" charset="0"/>
                <a:cs typeface="Arial" pitchFamily="34" charset="0"/>
              </a:rPr>
              <a:t>At other times, you may observe a metallic object having brown spots on them. That is rusting, scientifically called, Oxidation.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858000" cy="7940635"/>
          </a:xfrm>
          <a:prstGeom prst="rect">
            <a:avLst/>
          </a:prstGeom>
          <a:noFill/>
        </p:spPr>
        <p:txBody>
          <a:bodyPr wrap="square" rtlCol="0">
            <a:spAutoFit/>
          </a:bodyPr>
          <a:lstStyle/>
          <a:p>
            <a:pPr algn="ctr"/>
            <a:r>
              <a:rPr lang="en-US" sz="4800" b="1" dirty="0" smtClean="0">
                <a:solidFill>
                  <a:schemeClr val="bg1"/>
                </a:solidFill>
              </a:rPr>
              <a:t>What is an Antioxidant?</a:t>
            </a:r>
          </a:p>
          <a:p>
            <a:endParaRPr lang="en-US" b="1" dirty="0" smtClean="0">
              <a:solidFill>
                <a:schemeClr val="bg1"/>
              </a:solidFill>
            </a:endParaRPr>
          </a:p>
          <a:p>
            <a:r>
              <a:rPr lang="en-US" b="1" dirty="0" smtClean="0">
                <a:solidFill>
                  <a:schemeClr val="bg1"/>
                </a:solidFill>
              </a:rPr>
              <a:t>	An Antioxidant is a molecule that is able to prevent the oxidation of other molecules.</a:t>
            </a:r>
          </a:p>
          <a:p>
            <a:r>
              <a:rPr lang="en-US" b="1" dirty="0" smtClean="0">
                <a:solidFill>
                  <a:schemeClr val="bg1"/>
                </a:solidFill>
              </a:rPr>
              <a:t>	There are many kinds of Antioxidants.</a:t>
            </a:r>
          </a:p>
          <a:p>
            <a:r>
              <a:rPr lang="en-US" b="1" dirty="0" smtClean="0">
                <a:solidFill>
                  <a:schemeClr val="bg1"/>
                </a:solidFill>
              </a:rPr>
              <a:t>	</a:t>
            </a:r>
          </a:p>
          <a:p>
            <a:r>
              <a:rPr lang="en-US" b="1" dirty="0" smtClean="0">
                <a:solidFill>
                  <a:schemeClr val="bg1"/>
                </a:solidFill>
              </a:rPr>
              <a:t>There are…</a:t>
            </a:r>
          </a:p>
          <a:p>
            <a:endParaRPr lang="en-US" b="1" dirty="0" smtClean="0">
              <a:solidFill>
                <a:schemeClr val="bg1"/>
              </a:solidFill>
            </a:endParaRPr>
          </a:p>
          <a:p>
            <a:pPr>
              <a:buFontTx/>
              <a:buChar char="-"/>
            </a:pPr>
            <a:r>
              <a:rPr lang="en-US" b="1" dirty="0" smtClean="0">
                <a:solidFill>
                  <a:schemeClr val="bg1"/>
                </a:solidFill>
              </a:rPr>
              <a:t>Polyphenol Antioxidants, commonly found in Tea, Coffee, Soy, Olive Oil and Fruits such as Citrus Fruits and Grapes.</a:t>
            </a:r>
          </a:p>
          <a:p>
            <a:pPr>
              <a:buFontTx/>
              <a:buChar char="-"/>
            </a:pPr>
            <a:endParaRPr lang="en-US" b="1" dirty="0" smtClean="0">
              <a:solidFill>
                <a:schemeClr val="bg1"/>
              </a:solidFill>
            </a:endParaRPr>
          </a:p>
          <a:p>
            <a:pPr>
              <a:buFontTx/>
              <a:buChar char="-"/>
            </a:pPr>
            <a:r>
              <a:rPr lang="en-US" b="1" dirty="0" smtClean="0">
                <a:solidFill>
                  <a:schemeClr val="bg1"/>
                </a:solidFill>
              </a:rPr>
              <a:t>Vitamin C (Ascorbic Acid), found in Fresh Fruits and Vegetables.</a:t>
            </a:r>
          </a:p>
          <a:p>
            <a:pPr>
              <a:buFontTx/>
              <a:buChar char="-"/>
            </a:pPr>
            <a:endParaRPr lang="en-US" b="1" dirty="0" smtClean="0">
              <a:solidFill>
                <a:schemeClr val="bg1"/>
              </a:solidFill>
            </a:endParaRPr>
          </a:p>
          <a:p>
            <a:pPr>
              <a:buFontTx/>
              <a:buChar char="-"/>
            </a:pPr>
            <a:r>
              <a:rPr lang="en-US" b="1" dirty="0" smtClean="0">
                <a:solidFill>
                  <a:schemeClr val="bg1"/>
                </a:solidFill>
              </a:rPr>
              <a:t>Vitamin E (</a:t>
            </a:r>
            <a:r>
              <a:rPr lang="en-US" b="1" dirty="0" err="1" smtClean="0">
                <a:solidFill>
                  <a:schemeClr val="bg1"/>
                </a:solidFill>
              </a:rPr>
              <a:t>Tocopherols</a:t>
            </a:r>
            <a:r>
              <a:rPr lang="en-US" b="1" dirty="0" smtClean="0">
                <a:solidFill>
                  <a:schemeClr val="bg1"/>
                </a:solidFill>
              </a:rPr>
              <a:t>, </a:t>
            </a:r>
            <a:r>
              <a:rPr lang="en-US" b="1" dirty="0" err="1" smtClean="0">
                <a:solidFill>
                  <a:schemeClr val="bg1"/>
                </a:solidFill>
              </a:rPr>
              <a:t>tocotrienols</a:t>
            </a:r>
            <a:r>
              <a:rPr lang="en-US" b="1" dirty="0" smtClean="0">
                <a:solidFill>
                  <a:schemeClr val="bg1"/>
                </a:solidFill>
              </a:rPr>
              <a:t>), found in Vegetable Oils.</a:t>
            </a:r>
          </a:p>
          <a:p>
            <a:pPr>
              <a:buFontTx/>
              <a:buChar char="-"/>
            </a:pPr>
            <a:endParaRPr lang="en-US" b="1" dirty="0" smtClean="0">
              <a:solidFill>
                <a:schemeClr val="bg1"/>
              </a:solidFill>
            </a:endParaRPr>
          </a:p>
          <a:p>
            <a:pPr>
              <a:buFontTx/>
              <a:buChar char="-"/>
            </a:pPr>
            <a:r>
              <a:rPr lang="en-US" b="1" dirty="0" err="1" smtClean="0">
                <a:solidFill>
                  <a:schemeClr val="bg1"/>
                </a:solidFill>
              </a:rPr>
              <a:t>Carotenoids</a:t>
            </a:r>
            <a:r>
              <a:rPr lang="en-US" b="1" dirty="0" smtClean="0">
                <a:solidFill>
                  <a:schemeClr val="bg1"/>
                </a:solidFill>
              </a:rPr>
              <a:t> (</a:t>
            </a:r>
            <a:r>
              <a:rPr lang="en-US" b="1" dirty="0" err="1" smtClean="0">
                <a:solidFill>
                  <a:schemeClr val="bg1"/>
                </a:solidFill>
              </a:rPr>
              <a:t>Lycopene</a:t>
            </a:r>
            <a:r>
              <a:rPr lang="en-US" b="1" dirty="0" smtClean="0">
                <a:solidFill>
                  <a:schemeClr val="bg1"/>
                </a:solidFill>
              </a:rPr>
              <a:t>, carotenes, </a:t>
            </a:r>
            <a:r>
              <a:rPr lang="en-US" b="1" dirty="0" err="1" smtClean="0">
                <a:solidFill>
                  <a:schemeClr val="bg1"/>
                </a:solidFill>
              </a:rPr>
              <a:t>lutein</a:t>
            </a:r>
            <a:r>
              <a:rPr lang="en-US" b="1" dirty="0" smtClean="0">
                <a:solidFill>
                  <a:schemeClr val="bg1"/>
                </a:solidFill>
              </a:rPr>
              <a:t>), found in Fruits, Vegetables and Eggs.</a:t>
            </a:r>
          </a:p>
          <a:p>
            <a:pPr>
              <a:buFontTx/>
              <a:buChar char="-"/>
            </a:pPr>
            <a:endParaRPr lang="en-US" b="1" dirty="0" smtClean="0">
              <a:solidFill>
                <a:schemeClr val="bg1"/>
              </a:solidFill>
            </a:endParaRPr>
          </a:p>
          <a:p>
            <a:r>
              <a:rPr lang="en-US" b="1" dirty="0" smtClean="0">
                <a:solidFill>
                  <a:schemeClr val="bg1"/>
                </a:solidFill>
              </a:rPr>
              <a:t>	For my experiment, I will be using Polyphenol Antioxidants (Green Tea, Lemon) and Vitamin C, or, Ascorbic Acid (Lemon) as Antioxidants, and Milk. I will also use the surrounding air.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858000" cy="8586966"/>
          </a:xfrm>
          <a:prstGeom prst="rect">
            <a:avLst/>
          </a:prstGeom>
          <a:noFill/>
        </p:spPr>
        <p:txBody>
          <a:bodyPr wrap="square" rtlCol="0">
            <a:spAutoFit/>
          </a:bodyPr>
          <a:lstStyle/>
          <a:p>
            <a:pPr algn="ctr"/>
            <a:r>
              <a:rPr lang="en-US" sz="3600" b="1" dirty="0" smtClean="0">
                <a:solidFill>
                  <a:schemeClr val="bg1"/>
                </a:solidFill>
              </a:rPr>
              <a:t>How do Antioxidants Work?</a:t>
            </a:r>
          </a:p>
          <a:p>
            <a:pPr algn="ctr"/>
            <a:endParaRPr lang="en-US" sz="1600" b="1" dirty="0" smtClean="0">
              <a:solidFill>
                <a:schemeClr val="bg1"/>
              </a:solidFill>
            </a:endParaRPr>
          </a:p>
          <a:p>
            <a:r>
              <a:rPr lang="en-US" b="1" dirty="0" smtClean="0">
                <a:solidFill>
                  <a:schemeClr val="bg1"/>
                </a:solidFill>
              </a:rPr>
              <a:t>	</a:t>
            </a:r>
            <a:r>
              <a:rPr lang="en-US" sz="2000" b="1" dirty="0" smtClean="0">
                <a:solidFill>
                  <a:schemeClr val="bg1"/>
                </a:solidFill>
              </a:rPr>
              <a:t>The process of Oxidation creates Free Radicals. Free Radicals are atoms, molecules or ions with one or more unpaired electrons. These Free Radicals can start chain reactions and damage cells.</a:t>
            </a:r>
          </a:p>
          <a:p>
            <a:r>
              <a:rPr lang="en-US" sz="2000" b="1" dirty="0" smtClean="0">
                <a:solidFill>
                  <a:schemeClr val="bg1"/>
                </a:solidFill>
              </a:rPr>
              <a:t>	The production of Free Radicals at the cellular level is believed to be involved in the cause of Cancers.</a:t>
            </a:r>
          </a:p>
          <a:p>
            <a:r>
              <a:rPr lang="en-US" sz="2000" b="1" dirty="0" smtClean="0">
                <a:solidFill>
                  <a:schemeClr val="bg1"/>
                </a:solidFill>
              </a:rPr>
              <a:t>	Free Radicals can donate its odd electron to another molecule, and can also take an electron from a nearby molecule.</a:t>
            </a:r>
          </a:p>
          <a:p>
            <a:r>
              <a:rPr lang="en-US" sz="2000" b="1" dirty="0" smtClean="0">
                <a:solidFill>
                  <a:schemeClr val="bg1"/>
                </a:solidFill>
              </a:rPr>
              <a:t>	Antioxidants help by preventing oxidation, by being oxidized themselves. They terminate the chain reactions by removing the Radical Intermediates, and inhibit other Oxidation reactions.</a:t>
            </a:r>
          </a:p>
          <a:p>
            <a:r>
              <a:rPr lang="en-US" sz="2000" b="1" dirty="0" smtClean="0">
                <a:solidFill>
                  <a:schemeClr val="bg1"/>
                </a:solidFill>
              </a:rPr>
              <a:t>	Antioxidants can work in and out of the body. If I were to apply some Lemon Juice onto a cut piece of apple, the rate of oxidation would be reduced a lot, because the Antioxidant properties of the Flavonoids and Vitamin C (Ascorbic Acid) in the Citric Acid is slowing down the rate of oxidation. The same thing happens inside your body, except at the cellular level. The Antioxidants in your body can neutralize the Free Radicals by either providing the extra electron needed to make the pair, or by breaking down the Free Radical molecule.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858000" cy="5755422"/>
          </a:xfrm>
          <a:prstGeom prst="rect">
            <a:avLst/>
          </a:prstGeom>
          <a:noFill/>
        </p:spPr>
        <p:txBody>
          <a:bodyPr wrap="square" rtlCol="0">
            <a:spAutoFit/>
          </a:bodyPr>
          <a:lstStyle/>
          <a:p>
            <a:pPr algn="ctr"/>
            <a:r>
              <a:rPr lang="en-US" sz="4000" b="1" dirty="0" smtClean="0">
                <a:solidFill>
                  <a:schemeClr val="bg1"/>
                </a:solidFill>
              </a:rPr>
              <a:t>Polyphenol Antioxidants</a:t>
            </a:r>
          </a:p>
          <a:p>
            <a:pPr algn="ctr"/>
            <a:endParaRPr lang="en-US" sz="4000" b="1" dirty="0">
              <a:solidFill>
                <a:schemeClr val="bg1"/>
              </a:solidFill>
            </a:endParaRPr>
          </a:p>
          <a:p>
            <a:r>
              <a:rPr lang="en-US" b="1" dirty="0" smtClean="0">
                <a:solidFill>
                  <a:schemeClr val="bg1"/>
                </a:solidFill>
              </a:rPr>
              <a:t>	Polyphenol Antioxidants are antioxidants containing Polyphenol substructures.</a:t>
            </a:r>
          </a:p>
          <a:p>
            <a:r>
              <a:rPr lang="en-US" b="1" dirty="0" smtClean="0">
                <a:solidFill>
                  <a:schemeClr val="bg1"/>
                </a:solidFill>
              </a:rPr>
              <a:t>	Flavonoids are also Polyphenol Antioxidants. They are found naturally in plants.</a:t>
            </a:r>
          </a:p>
          <a:p>
            <a:r>
              <a:rPr lang="en-US" b="1" dirty="0" smtClean="0">
                <a:solidFill>
                  <a:schemeClr val="bg1"/>
                </a:solidFill>
              </a:rPr>
              <a:t>	Some good sources of flavonoids include all Citric Fruits, Tea, Red Wine.</a:t>
            </a:r>
          </a:p>
          <a:p>
            <a:r>
              <a:rPr lang="en-US" b="1" dirty="0">
                <a:solidFill>
                  <a:schemeClr val="bg1"/>
                </a:solidFill>
              </a:rPr>
              <a:t>	</a:t>
            </a:r>
            <a:r>
              <a:rPr lang="en-US" b="1" dirty="0" smtClean="0">
                <a:solidFill>
                  <a:schemeClr val="bg1"/>
                </a:solidFill>
              </a:rPr>
              <a:t>Grape Skin contains many Polyphenols and flavonoids.</a:t>
            </a:r>
          </a:p>
          <a:p>
            <a:r>
              <a:rPr lang="en-US" b="1" dirty="0" smtClean="0">
                <a:solidFill>
                  <a:schemeClr val="bg1"/>
                </a:solidFill>
              </a:rPr>
              <a:t>	</a:t>
            </a:r>
          </a:p>
          <a:p>
            <a:r>
              <a:rPr lang="en-US" b="1" dirty="0" smtClean="0">
                <a:solidFill>
                  <a:schemeClr val="bg1"/>
                </a:solidFill>
              </a:rPr>
              <a:t>Some foods that contain Polyphenol Antioxidants include…</a:t>
            </a:r>
          </a:p>
          <a:p>
            <a:pPr>
              <a:buFontTx/>
              <a:buChar char="-"/>
            </a:pPr>
            <a:r>
              <a:rPr lang="en-US" b="1" dirty="0" smtClean="0">
                <a:solidFill>
                  <a:schemeClr val="bg1"/>
                </a:solidFill>
              </a:rPr>
              <a:t>Green Tea</a:t>
            </a:r>
          </a:p>
          <a:p>
            <a:pPr>
              <a:buFontTx/>
              <a:buChar char="-"/>
            </a:pPr>
            <a:r>
              <a:rPr lang="en-US" b="1" dirty="0" smtClean="0">
                <a:solidFill>
                  <a:schemeClr val="bg1"/>
                </a:solidFill>
              </a:rPr>
              <a:t>Coffee</a:t>
            </a:r>
          </a:p>
          <a:p>
            <a:pPr>
              <a:buFontTx/>
              <a:buChar char="-"/>
            </a:pPr>
            <a:r>
              <a:rPr lang="en-US" b="1" dirty="0" smtClean="0">
                <a:solidFill>
                  <a:schemeClr val="bg1"/>
                </a:solidFill>
              </a:rPr>
              <a:t>Olive Oil</a:t>
            </a:r>
          </a:p>
          <a:p>
            <a:pPr>
              <a:buFontTx/>
              <a:buChar char="-"/>
            </a:pPr>
            <a:r>
              <a:rPr lang="en-US" b="1" dirty="0" smtClean="0">
                <a:solidFill>
                  <a:schemeClr val="bg1"/>
                </a:solidFill>
              </a:rPr>
              <a:t>Soy</a:t>
            </a:r>
          </a:p>
          <a:p>
            <a:pPr>
              <a:buFontTx/>
              <a:buChar char="-"/>
            </a:pPr>
            <a:r>
              <a:rPr lang="en-US" b="1" dirty="0" smtClean="0">
                <a:solidFill>
                  <a:schemeClr val="bg1"/>
                </a:solidFill>
              </a:rPr>
              <a:t>Fruits (Citrus Fruits, Grapes, etc.)</a:t>
            </a:r>
          </a:p>
          <a:p>
            <a:pPr>
              <a:buFontTx/>
              <a:buChar char="-"/>
            </a:pPr>
            <a:r>
              <a:rPr lang="en-US" b="1" dirty="0" smtClean="0">
                <a:solidFill>
                  <a:schemeClr val="bg1"/>
                </a:solidFill>
              </a:rPr>
              <a:t>Berries (Blackberries, blueberries, cranberries, etc.)</a:t>
            </a:r>
          </a:p>
        </p:txBody>
      </p:sp>
      <p:pic>
        <p:nvPicPr>
          <p:cNvPr id="2050" name="Picture 2"/>
          <p:cNvPicPr>
            <a:picLocks noChangeAspect="1" noChangeArrowheads="1"/>
          </p:cNvPicPr>
          <p:nvPr/>
        </p:nvPicPr>
        <p:blipFill>
          <a:blip r:embed="rId2" cstate="print"/>
          <a:srcRect/>
          <a:stretch>
            <a:fillRect/>
          </a:stretch>
        </p:blipFill>
        <p:spPr bwMode="auto">
          <a:xfrm>
            <a:off x="404664" y="6804248"/>
            <a:ext cx="1479262" cy="1512167"/>
          </a:xfrm>
          <a:prstGeom prst="rect">
            <a:avLst/>
          </a:prstGeom>
          <a:noFill/>
          <a:ln w="9525">
            <a:noFill/>
            <a:miter lim="800000"/>
            <a:headEnd/>
            <a:tailEnd/>
          </a:ln>
        </p:spPr>
      </p:pic>
      <p:sp>
        <p:nvSpPr>
          <p:cNvPr id="5" name="TextBox 4"/>
          <p:cNvSpPr txBox="1"/>
          <p:nvPr/>
        </p:nvSpPr>
        <p:spPr>
          <a:xfrm>
            <a:off x="0" y="8620780"/>
            <a:ext cx="6858000" cy="523220"/>
          </a:xfrm>
          <a:prstGeom prst="rect">
            <a:avLst/>
          </a:prstGeom>
          <a:noFill/>
        </p:spPr>
        <p:txBody>
          <a:bodyPr wrap="square" rtlCol="0">
            <a:spAutoFit/>
          </a:bodyPr>
          <a:lstStyle/>
          <a:p>
            <a:r>
              <a:rPr lang="en-US" sz="1400" dirty="0" smtClean="0">
                <a:solidFill>
                  <a:schemeClr val="bg1"/>
                </a:solidFill>
              </a:rPr>
              <a:t>There are lots of Polyphenol Antioxidants inside Blackberries, Blueberries and Cranberries.</a:t>
            </a:r>
            <a:endParaRPr lang="en-US" sz="1400" dirty="0">
              <a:solidFill>
                <a:schemeClr val="bg1"/>
              </a:solidFill>
            </a:endParaRPr>
          </a:p>
        </p:txBody>
      </p:sp>
      <p:pic>
        <p:nvPicPr>
          <p:cNvPr id="2051" name="Picture 3"/>
          <p:cNvPicPr>
            <a:picLocks noChangeAspect="1" noChangeArrowheads="1"/>
          </p:cNvPicPr>
          <p:nvPr/>
        </p:nvPicPr>
        <p:blipFill>
          <a:blip r:embed="rId3" cstate="print"/>
          <a:srcRect/>
          <a:stretch>
            <a:fillRect/>
          </a:stretch>
        </p:blipFill>
        <p:spPr bwMode="auto">
          <a:xfrm>
            <a:off x="2564904" y="6804248"/>
            <a:ext cx="1512168" cy="1481377"/>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4725144" y="6804248"/>
            <a:ext cx="1584176" cy="1584176"/>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858000" cy="4031873"/>
          </a:xfrm>
          <a:prstGeom prst="rect">
            <a:avLst/>
          </a:prstGeom>
          <a:noFill/>
        </p:spPr>
        <p:txBody>
          <a:bodyPr wrap="square" rtlCol="0">
            <a:spAutoFit/>
          </a:bodyPr>
          <a:lstStyle/>
          <a:p>
            <a:pPr algn="ctr"/>
            <a:r>
              <a:rPr lang="en-US" sz="6000" b="1" dirty="0" smtClean="0">
                <a:solidFill>
                  <a:schemeClr val="bg1"/>
                </a:solidFill>
              </a:rPr>
              <a:t>Citric Acid</a:t>
            </a:r>
          </a:p>
          <a:p>
            <a:endParaRPr lang="en-US" sz="1600" b="1" dirty="0" smtClean="0">
              <a:solidFill>
                <a:schemeClr val="bg1"/>
              </a:solidFill>
            </a:endParaRPr>
          </a:p>
          <a:p>
            <a:r>
              <a:rPr lang="en-US" sz="1600" b="1" dirty="0" smtClean="0">
                <a:solidFill>
                  <a:schemeClr val="bg1"/>
                </a:solidFill>
              </a:rPr>
              <a:t>	</a:t>
            </a:r>
            <a:r>
              <a:rPr lang="en-US" b="1" dirty="0" smtClean="0">
                <a:solidFill>
                  <a:schemeClr val="bg1"/>
                </a:solidFill>
              </a:rPr>
              <a:t>Citric Acid, found in Citrus Fruits, is a weak organic acid. A preservative used to add an acidic or sour taste to foods and soft drinks.</a:t>
            </a:r>
          </a:p>
          <a:p>
            <a:r>
              <a:rPr lang="en-US" sz="1600" b="1" dirty="0" smtClean="0">
                <a:solidFill>
                  <a:schemeClr val="bg1"/>
                </a:solidFill>
              </a:rPr>
              <a:t>	</a:t>
            </a:r>
            <a:r>
              <a:rPr lang="en-US" b="1" dirty="0" smtClean="0">
                <a:solidFill>
                  <a:schemeClr val="bg1"/>
                </a:solidFill>
              </a:rPr>
              <a:t>Citric Acid is used by many people as an antioxidant to preserve fruits, by simply applying the Citric Acid on the cut fruit’s surface. (Many people used Lemon Juice as lemons have very high concentrations of Citric Acid.)</a:t>
            </a:r>
          </a:p>
          <a:p>
            <a:r>
              <a:rPr lang="en-US" b="1" dirty="0" smtClean="0">
                <a:solidFill>
                  <a:schemeClr val="bg1"/>
                </a:solidFill>
              </a:rPr>
              <a:t>	Citric Acid is also used in Cosmetics and Detergent.</a:t>
            </a:r>
          </a:p>
          <a:p>
            <a:r>
              <a:rPr lang="en-US" b="1" dirty="0" smtClean="0">
                <a:solidFill>
                  <a:schemeClr val="bg1"/>
                </a:solidFill>
              </a:rPr>
              <a:t>	Citric Acid contains Flavonoids and Vitamin C (Ascorbic Acid), thus giving it its antioxidant properties.</a:t>
            </a:r>
          </a:p>
        </p:txBody>
      </p:sp>
      <p:pic>
        <p:nvPicPr>
          <p:cNvPr id="1026" name="Picture 2"/>
          <p:cNvPicPr>
            <a:picLocks noChangeAspect="1" noChangeArrowheads="1"/>
          </p:cNvPicPr>
          <p:nvPr/>
        </p:nvPicPr>
        <p:blipFill>
          <a:blip r:embed="rId2" cstate="print"/>
          <a:srcRect/>
          <a:stretch>
            <a:fillRect/>
          </a:stretch>
        </p:blipFill>
        <p:spPr bwMode="auto">
          <a:xfrm>
            <a:off x="188640" y="5724128"/>
            <a:ext cx="2857500" cy="2857500"/>
          </a:xfrm>
          <a:prstGeom prst="rect">
            <a:avLst/>
          </a:prstGeom>
          <a:noFill/>
          <a:ln w="9525">
            <a:noFill/>
            <a:miter lim="800000"/>
            <a:headEnd/>
            <a:tailEnd/>
          </a:ln>
        </p:spPr>
      </p:pic>
      <p:sp>
        <p:nvSpPr>
          <p:cNvPr id="6" name="TextBox 5"/>
          <p:cNvSpPr txBox="1"/>
          <p:nvPr/>
        </p:nvSpPr>
        <p:spPr>
          <a:xfrm>
            <a:off x="0" y="8836223"/>
            <a:ext cx="6858000" cy="307777"/>
          </a:xfrm>
          <a:prstGeom prst="rect">
            <a:avLst/>
          </a:prstGeom>
          <a:noFill/>
        </p:spPr>
        <p:txBody>
          <a:bodyPr wrap="square" rtlCol="0">
            <a:spAutoFit/>
          </a:bodyPr>
          <a:lstStyle/>
          <a:p>
            <a:r>
              <a:rPr lang="en-US" sz="1400" dirty="0" smtClean="0">
                <a:solidFill>
                  <a:schemeClr val="bg1"/>
                </a:solidFill>
              </a:rPr>
              <a:t>Lemons, Grapefruits, Oranges and Limes are very good sources of Citric  Acid.</a:t>
            </a:r>
          </a:p>
        </p:txBody>
      </p:sp>
      <p:pic>
        <p:nvPicPr>
          <p:cNvPr id="1027" name="Picture 3"/>
          <p:cNvPicPr>
            <a:picLocks noChangeAspect="1" noChangeArrowheads="1"/>
          </p:cNvPicPr>
          <p:nvPr/>
        </p:nvPicPr>
        <p:blipFill>
          <a:blip r:embed="rId3" cstate="print"/>
          <a:srcRect/>
          <a:stretch>
            <a:fillRect/>
          </a:stretch>
        </p:blipFill>
        <p:spPr bwMode="auto">
          <a:xfrm>
            <a:off x="3140968" y="5652120"/>
            <a:ext cx="1608836" cy="1512168"/>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3284984" y="7236296"/>
            <a:ext cx="1315050" cy="1440160"/>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rot="16200000">
            <a:off x="4434056" y="6303248"/>
            <a:ext cx="2646732" cy="177652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3"/>
          <p:cNvSpPr txBox="1">
            <a:spLocks noChangeArrowheads="1"/>
          </p:cNvSpPr>
          <p:nvPr/>
        </p:nvSpPr>
        <p:spPr bwMode="auto">
          <a:xfrm>
            <a:off x="0" y="0"/>
            <a:ext cx="6858000" cy="1754326"/>
          </a:xfrm>
          <a:prstGeom prst="rect">
            <a:avLst/>
          </a:prstGeom>
          <a:noFill/>
          <a:ln w="9525">
            <a:noFill/>
            <a:miter lim="800000"/>
            <a:headEnd/>
            <a:tailEnd/>
          </a:ln>
        </p:spPr>
        <p:txBody>
          <a:bodyPr>
            <a:spAutoFit/>
          </a:bodyPr>
          <a:lstStyle/>
          <a:p>
            <a:r>
              <a:rPr lang="en-US" sz="4000" b="1" dirty="0">
                <a:solidFill>
                  <a:schemeClr val="bg1"/>
                </a:solidFill>
                <a:latin typeface="Arial" pitchFamily="34" charset="0"/>
                <a:cs typeface="Arial" pitchFamily="34" charset="0"/>
              </a:rPr>
              <a:t>Conclusion (Part 1) – The Table</a:t>
            </a:r>
          </a:p>
          <a:p>
            <a:endParaRPr lang="en-US" sz="1400" b="1" dirty="0">
              <a:solidFill>
                <a:schemeClr val="bg1"/>
              </a:solidFill>
              <a:latin typeface="Arial" pitchFamily="34" charset="0"/>
              <a:cs typeface="Arial" pitchFamily="34" charset="0"/>
            </a:endParaRPr>
          </a:p>
          <a:p>
            <a:endParaRPr lang="en-US" sz="1400" b="1" dirty="0">
              <a:solidFill>
                <a:schemeClr val="bg1"/>
              </a:solidFill>
              <a:latin typeface="Arial" pitchFamily="34" charset="0"/>
              <a:cs typeface="Arial" pitchFamily="34" charset="0"/>
            </a:endParaRPr>
          </a:p>
        </p:txBody>
      </p:sp>
      <p:graphicFrame>
        <p:nvGraphicFramePr>
          <p:cNvPr id="3" name="Table 2"/>
          <p:cNvGraphicFramePr>
            <a:graphicFrameLocks noGrp="1"/>
          </p:cNvGraphicFramePr>
          <p:nvPr/>
        </p:nvGraphicFramePr>
        <p:xfrm>
          <a:off x="0" y="3059113"/>
          <a:ext cx="6858000" cy="6084170"/>
        </p:xfrm>
        <a:graphic>
          <a:graphicData uri="http://schemas.openxmlformats.org/drawingml/2006/table">
            <a:tbl>
              <a:tblPr firstRow="1" bandRow="1">
                <a:tableStyleId>{5C22544A-7EE6-4342-B048-85BDC9FD1C3A}</a:tableStyleId>
              </a:tblPr>
              <a:tblGrid>
                <a:gridCol w="1143000"/>
                <a:gridCol w="1143000"/>
                <a:gridCol w="1143000"/>
                <a:gridCol w="1143000"/>
                <a:gridCol w="1143000"/>
                <a:gridCol w="1143000"/>
              </a:tblGrid>
              <a:tr h="1216834">
                <a:tc>
                  <a:txBody>
                    <a:bodyPr/>
                    <a:lstStyle/>
                    <a:p>
                      <a:pPr algn="ctr"/>
                      <a:r>
                        <a:rPr lang="en-US" sz="1400" b="1" dirty="0" smtClean="0">
                          <a:latin typeface="Arial" pitchFamily="34" charset="0"/>
                          <a:cs typeface="Arial" pitchFamily="34" charset="0"/>
                        </a:rPr>
                        <a:t>Intervals</a:t>
                      </a:r>
                      <a:r>
                        <a:rPr lang="en-US" sz="1400" b="1" baseline="0" dirty="0" smtClean="0">
                          <a:latin typeface="Arial" pitchFamily="34" charset="0"/>
                          <a:cs typeface="Arial" pitchFamily="34" charset="0"/>
                        </a:rPr>
                        <a:t> of hours</a:t>
                      </a:r>
                      <a:r>
                        <a:rPr lang="en-US" sz="1400" b="1" baseline="0" dirty="0" smtClean="0">
                          <a:solidFill>
                            <a:schemeClr val="bg1">
                              <a:lumMod val="75000"/>
                            </a:schemeClr>
                          </a:solidFill>
                          <a:latin typeface="Arial" pitchFamily="34" charset="0"/>
                          <a:cs typeface="Arial" pitchFamily="34" charset="0"/>
                        </a:rPr>
                        <a:t>/</a:t>
                      </a:r>
                      <a:r>
                        <a:rPr lang="en-US" sz="1400" b="1" baseline="0" dirty="0" smtClean="0">
                          <a:solidFill>
                            <a:schemeClr val="tx1">
                              <a:lumMod val="95000"/>
                              <a:lumOff val="5000"/>
                            </a:schemeClr>
                          </a:solidFill>
                          <a:latin typeface="Arial" pitchFamily="34" charset="0"/>
                          <a:cs typeface="Arial" pitchFamily="34" charset="0"/>
                        </a:rPr>
                        <a:t>Type of Liquid Used</a:t>
                      </a:r>
                      <a:endParaRPr lang="en-US" sz="1400" b="1" dirty="0">
                        <a:solidFill>
                          <a:schemeClr val="bg1">
                            <a:lumMod val="75000"/>
                          </a:schemeClr>
                        </a:solidFill>
                        <a:latin typeface="Arial" pitchFamily="34" charset="0"/>
                        <a:cs typeface="Arial" pitchFamily="34" charset="0"/>
                      </a:endParaRPr>
                    </a:p>
                  </a:txBody>
                  <a:tcPr/>
                </a:tc>
                <a:tc>
                  <a:txBody>
                    <a:bodyPr/>
                    <a:lstStyle/>
                    <a:p>
                      <a:pPr algn="ctr"/>
                      <a:r>
                        <a:rPr lang="en-US" b="1" dirty="0" smtClean="0">
                          <a:latin typeface="Arial" pitchFamily="34" charset="0"/>
                          <a:cs typeface="Arial" pitchFamily="34" charset="0"/>
                        </a:rPr>
                        <a:t>1 Hour Interval</a:t>
                      </a:r>
                      <a:endParaRPr lang="en-US" b="1" dirty="0">
                        <a:latin typeface="Arial" pitchFamily="34" charset="0"/>
                        <a:cs typeface="Arial" pitchFamily="34" charset="0"/>
                      </a:endParaRPr>
                    </a:p>
                  </a:txBody>
                  <a:tcPr/>
                </a:tc>
                <a:tc>
                  <a:txBody>
                    <a:bodyPr/>
                    <a:lstStyle/>
                    <a:p>
                      <a:pPr algn="ctr"/>
                      <a:r>
                        <a:rPr lang="en-US" b="1" dirty="0" smtClean="0">
                          <a:latin typeface="Arial" pitchFamily="34" charset="0"/>
                          <a:cs typeface="Arial" pitchFamily="34" charset="0"/>
                        </a:rPr>
                        <a:t>2 Hour Interval</a:t>
                      </a:r>
                      <a:endParaRPr lang="en-US" b="1" dirty="0">
                        <a:latin typeface="Arial" pitchFamily="34" charset="0"/>
                        <a:cs typeface="Arial" pitchFamily="34" charset="0"/>
                      </a:endParaRPr>
                    </a:p>
                  </a:txBody>
                  <a:tcPr/>
                </a:tc>
                <a:tc>
                  <a:txBody>
                    <a:bodyPr/>
                    <a:lstStyle/>
                    <a:p>
                      <a:pPr algn="ctr"/>
                      <a:r>
                        <a:rPr lang="en-US" b="1" dirty="0" smtClean="0">
                          <a:latin typeface="Arial" pitchFamily="34" charset="0"/>
                          <a:cs typeface="Arial" pitchFamily="34" charset="0"/>
                        </a:rPr>
                        <a:t>3 Hour Interval</a:t>
                      </a:r>
                      <a:endParaRPr lang="en-US" b="1" dirty="0">
                        <a:latin typeface="Arial" pitchFamily="34" charset="0"/>
                        <a:cs typeface="Arial" pitchFamily="34" charset="0"/>
                      </a:endParaRPr>
                    </a:p>
                  </a:txBody>
                  <a:tcPr/>
                </a:tc>
                <a:tc>
                  <a:txBody>
                    <a:bodyPr/>
                    <a:lstStyle/>
                    <a:p>
                      <a:pPr algn="ctr"/>
                      <a:r>
                        <a:rPr lang="en-US" b="1" dirty="0" smtClean="0">
                          <a:latin typeface="Arial" pitchFamily="34" charset="0"/>
                          <a:cs typeface="Arial" pitchFamily="34" charset="0"/>
                        </a:rPr>
                        <a:t>4 Hour Interval</a:t>
                      </a:r>
                      <a:endParaRPr lang="en-US" b="1" dirty="0">
                        <a:latin typeface="Arial" pitchFamily="34" charset="0"/>
                        <a:cs typeface="Arial" pitchFamily="34" charset="0"/>
                      </a:endParaRPr>
                    </a:p>
                  </a:txBody>
                  <a:tcPr/>
                </a:tc>
                <a:tc>
                  <a:txBody>
                    <a:bodyPr/>
                    <a:lstStyle/>
                    <a:p>
                      <a:pPr algn="ctr"/>
                      <a:r>
                        <a:rPr lang="en-US" b="1" dirty="0" smtClean="0">
                          <a:latin typeface="Arial" pitchFamily="34" charset="0"/>
                          <a:cs typeface="Arial" pitchFamily="34" charset="0"/>
                        </a:rPr>
                        <a:t>5 Hour Interval</a:t>
                      </a:r>
                      <a:endParaRPr lang="en-US" b="1" dirty="0">
                        <a:latin typeface="Arial" pitchFamily="34" charset="0"/>
                        <a:cs typeface="Arial" pitchFamily="34" charset="0"/>
                      </a:endParaRPr>
                    </a:p>
                  </a:txBody>
                  <a:tcPr/>
                </a:tc>
              </a:tr>
              <a:tr h="1216834">
                <a:tc>
                  <a:txBody>
                    <a:bodyPr/>
                    <a:lstStyle/>
                    <a:p>
                      <a:pPr algn="ctr"/>
                      <a:r>
                        <a:rPr lang="en-US" b="1" dirty="0" smtClean="0">
                          <a:latin typeface="Arial" pitchFamily="34" charset="0"/>
                          <a:cs typeface="Arial" pitchFamily="34" charset="0"/>
                        </a:rPr>
                        <a:t>Air</a:t>
                      </a:r>
                      <a:endParaRPr lang="en-US" b="1" dirty="0">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Very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Very Brown</a:t>
                      </a:r>
                      <a:endParaRPr lang="en-US" sz="1400" b="1" dirty="0">
                        <a:solidFill>
                          <a:schemeClr val="tx1"/>
                        </a:solidFill>
                        <a:latin typeface="Arial" pitchFamily="34" charset="0"/>
                        <a:cs typeface="Arial" pitchFamily="34" charset="0"/>
                      </a:endParaRPr>
                    </a:p>
                  </a:txBody>
                  <a:tcPr/>
                </a:tc>
                <a:tc>
                  <a:txBody>
                    <a:bodyPr/>
                    <a:lstStyle/>
                    <a:p>
                      <a:pPr algn="ctr"/>
                      <a:endParaRPr lang="en-US" sz="1400" b="1" dirty="0">
                        <a:solidFill>
                          <a:schemeClr val="tx1"/>
                        </a:solidFill>
                        <a:latin typeface="Arial" pitchFamily="34" charset="0"/>
                        <a:cs typeface="Arial" pitchFamily="34" charset="0"/>
                      </a:endParaRPr>
                    </a:p>
                  </a:txBody>
                  <a:tcPr/>
                </a:tc>
                <a:tc>
                  <a:txBody>
                    <a:bodyPr/>
                    <a:lstStyle/>
                    <a:p>
                      <a:pPr algn="ctr"/>
                      <a:endParaRPr lang="en-US" sz="1600" b="1" dirty="0">
                        <a:solidFill>
                          <a:schemeClr val="tx1"/>
                        </a:solidFill>
                        <a:latin typeface="Arial" pitchFamily="34" charset="0"/>
                        <a:cs typeface="Arial" pitchFamily="34" charset="0"/>
                      </a:endParaRPr>
                    </a:p>
                  </a:txBody>
                  <a:tcPr/>
                </a:tc>
                <a:tc>
                  <a:txBody>
                    <a:bodyPr/>
                    <a:lstStyle/>
                    <a:p>
                      <a:pPr algn="ctr"/>
                      <a:endParaRPr lang="en-US" sz="1400" b="1" dirty="0">
                        <a:solidFill>
                          <a:schemeClr val="tx1"/>
                        </a:solidFill>
                        <a:latin typeface="Arial" pitchFamily="34" charset="0"/>
                        <a:cs typeface="Arial" pitchFamily="34" charset="0"/>
                      </a:endParaRPr>
                    </a:p>
                  </a:txBody>
                  <a:tcPr/>
                </a:tc>
              </a:tr>
              <a:tr h="1216834">
                <a:tc>
                  <a:txBody>
                    <a:bodyPr/>
                    <a:lstStyle/>
                    <a:p>
                      <a:pPr algn="ctr"/>
                      <a:r>
                        <a:rPr lang="en-US" b="1" dirty="0" smtClean="0">
                          <a:latin typeface="Arial" pitchFamily="34" charset="0"/>
                          <a:cs typeface="Arial" pitchFamily="34" charset="0"/>
                        </a:rPr>
                        <a:t>Milk</a:t>
                      </a:r>
                      <a:endParaRPr lang="en-US" b="1" dirty="0">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a:t>
                      </a:r>
                      <a:r>
                        <a:rPr lang="en-US" sz="1400" b="1" baseline="0" dirty="0" smtClean="0">
                          <a:solidFill>
                            <a:schemeClr val="tx1"/>
                          </a:solidFill>
                          <a:latin typeface="Arial" pitchFamily="34" charset="0"/>
                          <a:cs typeface="Arial" pitchFamily="34" charset="0"/>
                        </a:rPr>
                        <a:t>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a:t>
                      </a:r>
                      <a:r>
                        <a:rPr lang="en-US" sz="1400" b="1" baseline="0" dirty="0" smtClean="0">
                          <a:solidFill>
                            <a:schemeClr val="tx1"/>
                          </a:solidFill>
                          <a:latin typeface="Arial" pitchFamily="34" charset="0"/>
                          <a:cs typeface="Arial" pitchFamily="34" charset="0"/>
                        </a:rPr>
                        <a:t>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Brown</a:t>
                      </a:r>
                      <a:endParaRPr lang="en-US" sz="1400" b="1" dirty="0">
                        <a:solidFill>
                          <a:schemeClr val="tx1"/>
                        </a:solidFill>
                        <a:latin typeface="Arial" pitchFamily="34" charset="0"/>
                        <a:cs typeface="Arial" pitchFamily="34" charset="0"/>
                      </a:endParaRPr>
                    </a:p>
                  </a:txBody>
                  <a:tcPr/>
                </a:tc>
              </a:tr>
              <a:tr h="1216834">
                <a:tc>
                  <a:txBody>
                    <a:bodyPr/>
                    <a:lstStyle/>
                    <a:p>
                      <a:pPr algn="ctr"/>
                      <a:r>
                        <a:rPr lang="en-US" b="1" dirty="0" smtClean="0">
                          <a:latin typeface="Arial" pitchFamily="34" charset="0"/>
                          <a:cs typeface="Arial" pitchFamily="34" charset="0"/>
                        </a:rPr>
                        <a:t>Green</a:t>
                      </a:r>
                      <a:r>
                        <a:rPr lang="en-US" b="1" baseline="0" dirty="0" smtClean="0">
                          <a:latin typeface="Arial" pitchFamily="34" charset="0"/>
                          <a:cs typeface="Arial" pitchFamily="34" charset="0"/>
                        </a:rPr>
                        <a:t> Tea</a:t>
                      </a:r>
                      <a:endParaRPr lang="en-US" b="1" dirty="0" smtClean="0">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 brown</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A little brown</a:t>
                      </a:r>
                      <a:endParaRPr lang="en-US" sz="1400" b="1" dirty="0">
                        <a:solidFill>
                          <a:schemeClr val="tx1"/>
                        </a:solidFill>
                        <a:latin typeface="Arial" pitchFamily="34" charset="0"/>
                        <a:cs typeface="Arial" pitchFamily="34" charset="0"/>
                      </a:endParaRPr>
                    </a:p>
                  </a:txBody>
                  <a:tcPr/>
                </a:tc>
              </a:tr>
              <a:tr h="1216834">
                <a:tc>
                  <a:txBody>
                    <a:bodyPr/>
                    <a:lstStyle/>
                    <a:p>
                      <a:pPr algn="ctr"/>
                      <a:r>
                        <a:rPr lang="en-US" b="1" dirty="0" smtClean="0">
                          <a:latin typeface="Arial" pitchFamily="34" charset="0"/>
                          <a:cs typeface="Arial" pitchFamily="34" charset="0"/>
                        </a:rPr>
                        <a:t>Lemon</a:t>
                      </a:r>
                      <a:r>
                        <a:rPr lang="en-US" b="1" baseline="0" dirty="0" smtClean="0">
                          <a:latin typeface="Arial" pitchFamily="34" charset="0"/>
                          <a:cs typeface="Arial" pitchFamily="34" charset="0"/>
                        </a:rPr>
                        <a:t> Juice</a:t>
                      </a:r>
                      <a:endParaRPr lang="en-US" b="1" dirty="0">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c>
                  <a:txBody>
                    <a:bodyPr/>
                    <a:lstStyle/>
                    <a:p>
                      <a:pPr algn="ctr"/>
                      <a:r>
                        <a:rPr lang="en-US" sz="1400" b="1" dirty="0" smtClean="0">
                          <a:solidFill>
                            <a:schemeClr val="tx1"/>
                          </a:solidFill>
                          <a:latin typeface="Arial" pitchFamily="34" charset="0"/>
                          <a:cs typeface="Arial" pitchFamily="34" charset="0"/>
                        </a:rPr>
                        <a:t>No change</a:t>
                      </a:r>
                      <a:endParaRPr lang="en-US" sz="1400" b="1" dirty="0">
                        <a:solidFill>
                          <a:schemeClr val="tx1"/>
                        </a:solidFill>
                        <a:latin typeface="Arial" pitchFamily="34" charset="0"/>
                        <a:cs typeface="Arial"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3"/>
          <p:cNvSpPr txBox="1">
            <a:spLocks noChangeArrowheads="1"/>
          </p:cNvSpPr>
          <p:nvPr/>
        </p:nvSpPr>
        <p:spPr bwMode="auto">
          <a:xfrm>
            <a:off x="0" y="0"/>
            <a:ext cx="6858000" cy="923925"/>
          </a:xfrm>
          <a:prstGeom prst="rect">
            <a:avLst/>
          </a:prstGeom>
          <a:noFill/>
          <a:ln w="9525">
            <a:noFill/>
            <a:miter lim="800000"/>
            <a:headEnd/>
            <a:tailEnd/>
          </a:ln>
        </p:spPr>
        <p:txBody>
          <a:bodyPr>
            <a:spAutoFit/>
          </a:bodyPr>
          <a:lstStyle/>
          <a:p>
            <a:r>
              <a:rPr lang="en-US" sz="4000" b="1">
                <a:solidFill>
                  <a:schemeClr val="bg1"/>
                </a:solidFill>
                <a:latin typeface="Arial" pitchFamily="34" charset="0"/>
                <a:cs typeface="Arial" pitchFamily="34" charset="0"/>
              </a:rPr>
              <a:t>Conclusion (Part 2) – Why?</a:t>
            </a:r>
            <a:endParaRPr lang="en-US" b="1">
              <a:solidFill>
                <a:schemeClr val="bg1"/>
              </a:solidFill>
              <a:latin typeface="Arial" pitchFamily="34" charset="0"/>
              <a:cs typeface="Arial" pitchFamily="34" charset="0"/>
            </a:endParaRPr>
          </a:p>
          <a:p>
            <a:endParaRPr lang="en-US" sz="1400" b="1">
              <a:solidFill>
                <a:schemeClr val="bg1"/>
              </a:solidFill>
              <a:latin typeface="Arial" pitchFamily="34" charset="0"/>
              <a:cs typeface="Arial" pitchFamily="34" charset="0"/>
            </a:endParaRPr>
          </a:p>
        </p:txBody>
      </p:sp>
      <p:sp>
        <p:nvSpPr>
          <p:cNvPr id="17410" name="TextBox 5"/>
          <p:cNvSpPr txBox="1">
            <a:spLocks noChangeArrowheads="1"/>
          </p:cNvSpPr>
          <p:nvPr/>
        </p:nvSpPr>
        <p:spPr bwMode="auto">
          <a:xfrm>
            <a:off x="0" y="1331913"/>
            <a:ext cx="6597650" cy="4801314"/>
          </a:xfrm>
          <a:prstGeom prst="rect">
            <a:avLst/>
          </a:prstGeom>
          <a:noFill/>
          <a:ln w="9525">
            <a:noFill/>
            <a:miter lim="800000"/>
            <a:headEnd/>
            <a:tailEnd/>
          </a:ln>
        </p:spPr>
        <p:txBody>
          <a:bodyPr>
            <a:spAutoFit/>
          </a:bodyPr>
          <a:lstStyle/>
          <a:p>
            <a:r>
              <a:rPr lang="en-US" b="1" dirty="0">
                <a:solidFill>
                  <a:schemeClr val="bg1"/>
                </a:solidFill>
                <a:latin typeface="Arial" pitchFamily="34" charset="0"/>
                <a:cs typeface="Arial" pitchFamily="34" charset="0"/>
              </a:rPr>
              <a:t>Why is the apple without anything applied to it the brownest?</a:t>
            </a:r>
          </a:p>
          <a:p>
            <a:r>
              <a:rPr lang="en-US" dirty="0">
                <a:solidFill>
                  <a:schemeClr val="bg1"/>
                </a:solidFill>
                <a:latin typeface="Arial" pitchFamily="34" charset="0"/>
                <a:cs typeface="Arial" pitchFamily="34" charset="0"/>
              </a:rPr>
              <a:t>Basically, it has nothing, absolutely </a:t>
            </a:r>
            <a:r>
              <a:rPr lang="en-US" dirty="0" smtClean="0">
                <a:solidFill>
                  <a:schemeClr val="bg1"/>
                </a:solidFill>
                <a:latin typeface="Arial" pitchFamily="34" charset="0"/>
                <a:cs typeface="Arial" pitchFamily="34" charset="0"/>
              </a:rPr>
              <a:t>nothing on </a:t>
            </a:r>
            <a:r>
              <a:rPr lang="en-US" dirty="0">
                <a:solidFill>
                  <a:schemeClr val="bg1"/>
                </a:solidFill>
                <a:latin typeface="Arial" pitchFamily="34" charset="0"/>
                <a:cs typeface="Arial" pitchFamily="34" charset="0"/>
              </a:rPr>
              <a:t>it. So the oxygen in the air can interact with the substances in the apple easily.</a:t>
            </a:r>
          </a:p>
          <a:p>
            <a:endParaRPr lang="en-US" dirty="0">
              <a:solidFill>
                <a:schemeClr val="bg1"/>
              </a:solidFill>
              <a:latin typeface="Arial" pitchFamily="34" charset="0"/>
              <a:cs typeface="Arial" pitchFamily="34" charset="0"/>
            </a:endParaRPr>
          </a:p>
          <a:p>
            <a:r>
              <a:rPr lang="en-US" b="1" dirty="0">
                <a:solidFill>
                  <a:schemeClr val="bg1"/>
                </a:solidFill>
                <a:latin typeface="Arial" pitchFamily="34" charset="0"/>
                <a:cs typeface="Arial" pitchFamily="34" charset="0"/>
              </a:rPr>
              <a:t>Why is milk 3</a:t>
            </a:r>
            <a:r>
              <a:rPr lang="en-US" b="1" baseline="30000" dirty="0">
                <a:solidFill>
                  <a:schemeClr val="bg1"/>
                </a:solidFill>
                <a:latin typeface="Arial" pitchFamily="34" charset="0"/>
                <a:cs typeface="Arial" pitchFamily="34" charset="0"/>
              </a:rPr>
              <a:t>rd</a:t>
            </a:r>
            <a:r>
              <a:rPr lang="en-US" b="1" dirty="0">
                <a:solidFill>
                  <a:schemeClr val="bg1"/>
                </a:solidFill>
                <a:latin typeface="Arial" pitchFamily="34" charset="0"/>
                <a:cs typeface="Arial" pitchFamily="34" charset="0"/>
              </a:rPr>
              <a:t>?</a:t>
            </a:r>
          </a:p>
          <a:p>
            <a:r>
              <a:rPr lang="en-US" dirty="0">
                <a:solidFill>
                  <a:schemeClr val="bg1"/>
                </a:solidFill>
                <a:latin typeface="Arial" pitchFamily="34" charset="0"/>
                <a:cs typeface="Arial" pitchFamily="34" charset="0"/>
              </a:rPr>
              <a:t>Milk </a:t>
            </a:r>
            <a:r>
              <a:rPr lang="en-US" dirty="0" smtClean="0">
                <a:solidFill>
                  <a:schemeClr val="bg1"/>
                </a:solidFill>
                <a:latin typeface="Arial" pitchFamily="34" charset="0"/>
                <a:cs typeface="Arial" pitchFamily="34" charset="0"/>
              </a:rPr>
              <a:t>has </a:t>
            </a:r>
            <a:r>
              <a:rPr lang="en-US" dirty="0">
                <a:solidFill>
                  <a:schemeClr val="bg1"/>
                </a:solidFill>
                <a:latin typeface="Arial" pitchFamily="34" charset="0"/>
                <a:cs typeface="Arial" pitchFamily="34" charset="0"/>
              </a:rPr>
              <a:t>no </a:t>
            </a:r>
            <a:r>
              <a:rPr lang="en-US" dirty="0" smtClean="0">
                <a:solidFill>
                  <a:schemeClr val="bg1"/>
                </a:solidFill>
                <a:latin typeface="Arial" pitchFamily="34" charset="0"/>
                <a:cs typeface="Arial" pitchFamily="34" charset="0"/>
              </a:rPr>
              <a:t>antioxidants.</a:t>
            </a:r>
            <a:endParaRPr lang="en-US" dirty="0">
              <a:solidFill>
                <a:schemeClr val="bg1"/>
              </a:solidFill>
              <a:latin typeface="Arial" pitchFamily="34" charset="0"/>
              <a:cs typeface="Arial" pitchFamily="34" charset="0"/>
            </a:endParaRPr>
          </a:p>
          <a:p>
            <a:endParaRPr lang="en-US" dirty="0">
              <a:solidFill>
                <a:schemeClr val="bg1"/>
              </a:solidFill>
              <a:latin typeface="Arial" pitchFamily="34" charset="0"/>
              <a:cs typeface="Arial" pitchFamily="34" charset="0"/>
            </a:endParaRPr>
          </a:p>
          <a:p>
            <a:r>
              <a:rPr lang="en-US" b="1" dirty="0">
                <a:solidFill>
                  <a:schemeClr val="bg1"/>
                </a:solidFill>
                <a:latin typeface="Arial" pitchFamily="34" charset="0"/>
                <a:cs typeface="Arial" pitchFamily="34" charset="0"/>
              </a:rPr>
              <a:t>Why is Green Tea 2</a:t>
            </a:r>
            <a:r>
              <a:rPr lang="en-US" b="1" baseline="30000" dirty="0">
                <a:solidFill>
                  <a:schemeClr val="bg1"/>
                </a:solidFill>
                <a:latin typeface="Arial" pitchFamily="34" charset="0"/>
                <a:cs typeface="Arial" pitchFamily="34" charset="0"/>
              </a:rPr>
              <a:t>nd</a:t>
            </a:r>
            <a:r>
              <a:rPr lang="en-US" b="1" dirty="0">
                <a:solidFill>
                  <a:schemeClr val="bg1"/>
                </a:solidFill>
                <a:latin typeface="Arial" pitchFamily="34" charset="0"/>
                <a:cs typeface="Arial" pitchFamily="34" charset="0"/>
              </a:rPr>
              <a:t>?</a:t>
            </a:r>
          </a:p>
          <a:p>
            <a:r>
              <a:rPr lang="en-US" dirty="0">
                <a:solidFill>
                  <a:schemeClr val="bg1"/>
                </a:solidFill>
                <a:latin typeface="Arial" pitchFamily="34" charset="0"/>
                <a:cs typeface="Arial" pitchFamily="34" charset="0"/>
              </a:rPr>
              <a:t>Green Tea has Polyphenolic Antioxidants.</a:t>
            </a:r>
          </a:p>
          <a:p>
            <a:endParaRPr lang="en-US" dirty="0">
              <a:solidFill>
                <a:schemeClr val="bg1"/>
              </a:solidFill>
              <a:latin typeface="Arial" pitchFamily="34" charset="0"/>
              <a:cs typeface="Arial" pitchFamily="34" charset="0"/>
            </a:endParaRPr>
          </a:p>
          <a:p>
            <a:r>
              <a:rPr lang="en-US" b="1" dirty="0">
                <a:solidFill>
                  <a:schemeClr val="bg1"/>
                </a:solidFill>
                <a:latin typeface="Arial" pitchFamily="34" charset="0"/>
                <a:cs typeface="Arial" pitchFamily="34" charset="0"/>
              </a:rPr>
              <a:t>Why is Lemon Juice 1</a:t>
            </a:r>
            <a:r>
              <a:rPr lang="en-US" b="1" baseline="30000" dirty="0">
                <a:solidFill>
                  <a:schemeClr val="bg1"/>
                </a:solidFill>
                <a:latin typeface="Arial" pitchFamily="34" charset="0"/>
                <a:cs typeface="Arial" pitchFamily="34" charset="0"/>
              </a:rPr>
              <a:t>st</a:t>
            </a:r>
            <a:r>
              <a:rPr lang="en-US" b="1" dirty="0">
                <a:solidFill>
                  <a:schemeClr val="bg1"/>
                </a:solidFill>
                <a:latin typeface="Arial" pitchFamily="34" charset="0"/>
                <a:cs typeface="Arial" pitchFamily="34" charset="0"/>
              </a:rPr>
              <a:t>?</a:t>
            </a:r>
          </a:p>
          <a:p>
            <a:r>
              <a:rPr lang="en-US" dirty="0">
                <a:solidFill>
                  <a:schemeClr val="bg1"/>
                </a:solidFill>
                <a:latin typeface="Arial" pitchFamily="34" charset="0"/>
                <a:cs typeface="Arial" pitchFamily="34" charset="0"/>
              </a:rPr>
              <a:t>Lemon Juice has Citric </a:t>
            </a:r>
            <a:r>
              <a:rPr lang="en-US" dirty="0" smtClean="0">
                <a:solidFill>
                  <a:schemeClr val="bg1"/>
                </a:solidFill>
                <a:latin typeface="Arial" pitchFamily="34" charset="0"/>
                <a:cs typeface="Arial" pitchFamily="34" charset="0"/>
              </a:rPr>
              <a:t>Acid, which contains Polyphenolic Antioxidants and Vitamin C (Ascorbic Acid).</a:t>
            </a:r>
          </a:p>
          <a:p>
            <a:r>
              <a:rPr lang="en-US" dirty="0" smtClean="0">
                <a:solidFill>
                  <a:schemeClr val="bg1"/>
                </a:solidFill>
                <a:latin typeface="Arial" pitchFamily="34" charset="0"/>
                <a:cs typeface="Arial" pitchFamily="34" charset="0"/>
              </a:rPr>
              <a:t>Also, the high concentration of Citric Acid found in the lemon is also a factor.</a:t>
            </a:r>
            <a:endParaRPr lang="en-US"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729</TotalTime>
  <Words>507</Words>
  <Application>Microsoft Office PowerPoint</Application>
  <PresentationFormat>On-screen Show (4:3)</PresentationFormat>
  <Paragraphs>156</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aceang</dc:creator>
  <cp:lastModifiedBy>aceang</cp:lastModifiedBy>
  <cp:revision>70</cp:revision>
  <dcterms:created xsi:type="dcterms:W3CDTF">2010-06-24T04:12:54Z</dcterms:created>
  <dcterms:modified xsi:type="dcterms:W3CDTF">2010-07-17T02:41:25Z</dcterms:modified>
</cp:coreProperties>
</file>